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866" autoAdjust="0"/>
  </p:normalViewPr>
  <p:slideViewPr>
    <p:cSldViewPr snapToGrid="0" snapToObjects="1">
      <p:cViewPr>
        <p:scale>
          <a:sx n="120" d="100"/>
          <a:sy n="120" d="100"/>
        </p:scale>
        <p:origin x="-47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マスター テキストの書式設定</a:t>
            </a:r>
          </a:p>
          <a:p>
            <a:pPr lvl="1"/>
            <a:r>
              <a:rPr lang="en-US" smtClean="0"/>
              <a:t>第 2 レベル</a:t>
            </a:r>
          </a:p>
          <a:p>
            <a:pPr lvl="2"/>
            <a:r>
              <a:rPr lang="en-US" smtClean="0"/>
              <a:t>第 3 レベル</a:t>
            </a:r>
          </a:p>
          <a:p>
            <a:pPr lvl="3"/>
            <a:r>
              <a:rPr lang="en-US" smtClean="0"/>
              <a:t>第 4 レベル</a:t>
            </a:r>
          </a:p>
          <a:p>
            <a:pPr lvl="4"/>
            <a:r>
              <a:rPr lang="en-US" smtClean="0"/>
              <a:t>第 5 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マスター テキストの書式設定</a:t>
            </a:r>
          </a:p>
          <a:p>
            <a:pPr lvl="1"/>
            <a:r>
              <a:rPr lang="en-US" smtClean="0"/>
              <a:t>第 2 レベル</a:t>
            </a:r>
          </a:p>
          <a:p>
            <a:pPr lvl="2"/>
            <a:r>
              <a:rPr lang="en-US" smtClean="0"/>
              <a:t>第 3 レベル</a:t>
            </a:r>
          </a:p>
          <a:p>
            <a:pPr lvl="3"/>
            <a:r>
              <a:rPr lang="en-US" smtClean="0"/>
              <a:t>第 4 レベル</a:t>
            </a:r>
          </a:p>
          <a:p>
            <a:pPr lvl="4"/>
            <a:r>
              <a:rPr lang="en-US" smtClean="0"/>
              <a:t>第 5 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7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マスター テキストの書式設定</a:t>
            </a:r>
          </a:p>
          <a:p>
            <a:pPr lvl="1"/>
            <a:r>
              <a:rPr lang="en-US" smtClean="0"/>
              <a:t>第 2 レベル</a:t>
            </a:r>
          </a:p>
          <a:p>
            <a:pPr lvl="2"/>
            <a:r>
              <a:rPr lang="en-US" smtClean="0"/>
              <a:t>第 3 レベル</a:t>
            </a:r>
          </a:p>
          <a:p>
            <a:pPr lvl="3"/>
            <a:r>
              <a:rPr lang="en-US" smtClean="0"/>
              <a:t>第 4 レベル</a:t>
            </a:r>
          </a:p>
          <a:p>
            <a:pPr lvl="4"/>
            <a:r>
              <a:rPr lang="en-US" smtClean="0"/>
              <a:t>第 5 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2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2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マスター テキストの書式設定</a:t>
            </a:r>
          </a:p>
          <a:p>
            <a:pPr lvl="1"/>
            <a:r>
              <a:rPr lang="en-US" smtClean="0"/>
              <a:t>第 2 レベル</a:t>
            </a:r>
          </a:p>
          <a:p>
            <a:pPr lvl="2"/>
            <a:r>
              <a:rPr lang="en-US" smtClean="0"/>
              <a:t>第 3 レベル</a:t>
            </a:r>
          </a:p>
          <a:p>
            <a:pPr lvl="3"/>
            <a:r>
              <a:rPr lang="en-US" smtClean="0"/>
              <a:t>第 4 レベル</a:t>
            </a:r>
          </a:p>
          <a:p>
            <a:pPr lvl="4"/>
            <a:r>
              <a:rPr lang="en-US" smtClean="0"/>
              <a:t>第 5 レベル</a:t>
            </a:r>
            <a:endParaRPr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マスター テキストの書式設定</a:t>
            </a:r>
          </a:p>
          <a:p>
            <a:pPr lvl="1"/>
            <a:r>
              <a:rPr lang="en-US" smtClean="0"/>
              <a:t>第 2 レベル</a:t>
            </a:r>
          </a:p>
          <a:p>
            <a:pPr lvl="2"/>
            <a:r>
              <a:rPr lang="en-US" smtClean="0"/>
              <a:t>第 3 レベル</a:t>
            </a:r>
          </a:p>
          <a:p>
            <a:pPr lvl="3"/>
            <a:r>
              <a:rPr lang="en-US" smtClean="0"/>
              <a:t>第 4 レベル</a:t>
            </a:r>
          </a:p>
          <a:p>
            <a:pPr lvl="4"/>
            <a:r>
              <a:rPr lang="en-US" smtClean="0"/>
              <a:t>第 5 レベル</a:t>
            </a:r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マスター テキストの書式設定</a:t>
            </a:r>
          </a:p>
          <a:p>
            <a:pPr lvl="1"/>
            <a:r>
              <a:rPr lang="en-US" smtClean="0"/>
              <a:t>第 2 レベル</a:t>
            </a:r>
          </a:p>
          <a:p>
            <a:pPr lvl="2"/>
            <a:r>
              <a:rPr lang="en-US" smtClean="0"/>
              <a:t>第 3 レベル</a:t>
            </a:r>
          </a:p>
          <a:p>
            <a:pPr lvl="3"/>
            <a:r>
              <a:rPr lang="en-US" smtClean="0"/>
              <a:t>第 4 レベル</a:t>
            </a:r>
          </a:p>
          <a:p>
            <a:pPr lvl="4"/>
            <a:r>
              <a:rPr lang="en-US" smtClean="0"/>
              <a:t>第 5 レベル</a:t>
            </a:r>
            <a:endParaRPr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マスター テキストの書式設定</a:t>
            </a:r>
          </a:p>
          <a:p>
            <a:pPr lvl="1"/>
            <a:r>
              <a:rPr lang="en-US" smtClean="0"/>
              <a:t>第 2 レベル</a:t>
            </a:r>
          </a:p>
          <a:p>
            <a:pPr lvl="2"/>
            <a:r>
              <a:rPr lang="en-US" smtClean="0"/>
              <a:t>第 3 レベル</a:t>
            </a:r>
          </a:p>
          <a:p>
            <a:pPr lvl="3"/>
            <a:r>
              <a:rPr lang="en-US" smtClean="0"/>
              <a:t>第 4 レベル</a:t>
            </a:r>
          </a:p>
          <a:p>
            <a:pPr lvl="4"/>
            <a:r>
              <a:rPr lang="en-US" smtClean="0"/>
              <a:t>第 5 レベル</a:t>
            </a:r>
            <a:endParaRPr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8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5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マスター テキストの書式設定</a:t>
            </a:r>
          </a:p>
          <a:p>
            <a:pPr lvl="1"/>
            <a:r>
              <a:rPr lang="en-US" smtClean="0"/>
              <a:t>第 2 レベル</a:t>
            </a:r>
          </a:p>
          <a:p>
            <a:pPr lvl="2"/>
            <a:r>
              <a:rPr lang="en-US" smtClean="0"/>
              <a:t>第 3 レベル</a:t>
            </a:r>
          </a:p>
          <a:p>
            <a:pPr lvl="3"/>
            <a:r>
              <a:rPr lang="en-US" smtClean="0"/>
              <a:t>第 4 レベル</a:t>
            </a:r>
          </a:p>
          <a:p>
            <a:pPr lvl="4"/>
            <a:r>
              <a:rPr lang="en-US" smtClean="0"/>
              <a:t>第 5 レベル</a:t>
            </a:r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7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0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マスター テキストの書式設定</a:t>
            </a:r>
          </a:p>
          <a:p>
            <a:pPr lvl="1"/>
            <a:r>
              <a:rPr lang="en-US" smtClean="0"/>
              <a:t>第 2 レベル</a:t>
            </a:r>
          </a:p>
          <a:p>
            <a:pPr lvl="2"/>
            <a:r>
              <a:rPr lang="en-US" smtClean="0"/>
              <a:t>第 3 レベル</a:t>
            </a:r>
          </a:p>
          <a:p>
            <a:pPr lvl="3"/>
            <a:r>
              <a:rPr lang="en-US" smtClean="0"/>
              <a:t>第 4 レベル</a:t>
            </a:r>
          </a:p>
          <a:p>
            <a:pPr lvl="4"/>
            <a:r>
              <a:rPr lang="en-US" smtClean="0"/>
              <a:t>第 5 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15CFA-59C8-5E44-8A3E-C1BAB87DFC45}" type="datetimeFigureOut">
              <a:rPr lang="ja-JP" altLang="en-US" smtClean="0"/>
              <a:t>9/8/15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C43ED-3917-CC40-B55C-FAA10CF3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0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2015-08-27 16.44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111250" y="857250"/>
            <a:ext cx="92595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Gripper1</a:t>
            </a:r>
            <a:endParaRPr lang="en-US" sz="1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63538" y="1549400"/>
            <a:ext cx="151315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Optical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chopper</a:t>
            </a:r>
            <a:endParaRPr 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31633" y="51547"/>
            <a:ext cx="186281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Optical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encoder</a:t>
            </a:r>
          </a:p>
          <a:p>
            <a:r>
              <a:rPr lang="ja-JP" altLang="ja-JP" sz="1600" dirty="0" smtClean="0"/>
              <a:t>(</a:t>
            </a:r>
            <a:r>
              <a:rPr lang="en-US" altLang="ja-JP" sz="1600" dirty="0" smtClean="0"/>
              <a:t>LED/Si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photodiode)</a:t>
            </a:r>
            <a:endParaRPr lang="en-US" sz="1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0866" y="3505430"/>
            <a:ext cx="110148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Hall sensor</a:t>
            </a:r>
            <a:endParaRPr lang="en-US" sz="16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1933210" y="1005417"/>
            <a:ext cx="1093623" cy="211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26394" y="5486400"/>
            <a:ext cx="92595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Gripper3</a:t>
            </a:r>
            <a:endParaRPr lang="en-US" sz="1600" dirty="0"/>
          </a:p>
        </p:txBody>
      </p:sp>
      <p:cxnSp>
        <p:nvCxnSpPr>
          <p:cNvPr id="13" name="直線矢印コネクタ 12"/>
          <p:cNvCxnSpPr>
            <a:stCxn id="12" idx="3"/>
          </p:cNvCxnSpPr>
          <p:nvPr/>
        </p:nvCxnSpPr>
        <p:spPr>
          <a:xfrm>
            <a:off x="1852349" y="5655677"/>
            <a:ext cx="815344" cy="620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7619617" y="4468114"/>
            <a:ext cx="92595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Gripper2</a:t>
            </a:r>
            <a:endParaRPr lang="en-US" sz="1600" dirty="0"/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8030597" y="3683000"/>
            <a:ext cx="531320" cy="7851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2432497" y="1659351"/>
            <a:ext cx="641612" cy="3026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1111250" y="2230966"/>
            <a:ext cx="11439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Magnet rail</a:t>
            </a:r>
            <a:endParaRPr lang="en-US" sz="1600" dirty="0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2255213" y="2413001"/>
            <a:ext cx="1279620" cy="15651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1852349" y="3683000"/>
            <a:ext cx="1279620" cy="1609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5131636" y="353484"/>
            <a:ext cx="287031" cy="38734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6398129" y="61096"/>
            <a:ext cx="214744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Magnetic coupled drive</a:t>
            </a:r>
            <a:endParaRPr lang="en-US" sz="1600" dirty="0"/>
          </a:p>
        </p:txBody>
      </p:sp>
      <p:cxnSp>
        <p:nvCxnSpPr>
          <p:cNvPr id="34" name="直線矢印コネクタ 33"/>
          <p:cNvCxnSpPr>
            <a:stCxn id="33" idx="2"/>
          </p:cNvCxnSpPr>
          <p:nvPr/>
        </p:nvCxnSpPr>
        <p:spPr>
          <a:xfrm>
            <a:off x="7471851" y="399650"/>
            <a:ext cx="0" cy="34118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49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PSD_Hall_extvi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2177143" y="701524"/>
            <a:ext cx="0" cy="2520000"/>
          </a:xfrm>
          <a:prstGeom prst="line">
            <a:avLst/>
          </a:prstGeom>
          <a:ln>
            <a:solidFill>
              <a:srgbClr val="FF66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2789163" y="701524"/>
            <a:ext cx="0" cy="2520000"/>
          </a:xfrm>
          <a:prstGeom prst="line">
            <a:avLst/>
          </a:prstGeom>
          <a:ln>
            <a:solidFill>
              <a:srgbClr val="FF66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3870476" y="1158724"/>
            <a:ext cx="914400" cy="914400"/>
          </a:xfrm>
          <a:prstGeom prst="ellipse">
            <a:avLst/>
          </a:prstGeom>
          <a:noFill/>
          <a:ln w="12700" cmpd="sng">
            <a:solidFill>
              <a:srgbClr val="FF66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505657" y="332192"/>
            <a:ext cx="82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14.5Hz</a:t>
            </a:r>
            <a:endParaRPr 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64295" y="332192"/>
            <a:ext cx="82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23.5Hz</a:t>
            </a:r>
            <a:endParaRPr 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418666" y="727328"/>
            <a:ext cx="27787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Baseline </a:t>
            </a:r>
            <a:r>
              <a:rPr lang="en-US" sz="1400" dirty="0" smtClean="0">
                <a:solidFill>
                  <a:srgbClr val="0000FF"/>
                </a:solidFill>
              </a:rPr>
              <a:t>— </a:t>
            </a:r>
            <a:r>
              <a:rPr lang="en-US" sz="1400" dirty="0" smtClean="0">
                <a:solidFill>
                  <a:srgbClr val="000000"/>
                </a:solidFill>
              </a:rPr>
              <a:t>(run013)</a:t>
            </a:r>
          </a:p>
          <a:p>
            <a:r>
              <a:rPr lang="en-US" sz="1400" dirty="0" smtClean="0"/>
              <a:t>External excitation by hand </a:t>
            </a:r>
            <a:r>
              <a:rPr lang="en-US" altLang="ja-JP" sz="1400" dirty="0" smtClean="0">
                <a:solidFill>
                  <a:srgbClr val="FF0000"/>
                </a:solidFill>
              </a:rPr>
              <a:t>—</a:t>
            </a:r>
            <a:r>
              <a:rPr lang="en-US" sz="1400" dirty="0" smtClean="0"/>
              <a:t> </a:t>
            </a:r>
            <a:r>
              <a:rPr lang="en-US" altLang="ja-JP" sz="1400" dirty="0" smtClean="0">
                <a:solidFill>
                  <a:srgbClr val="008000"/>
                </a:solidFill>
              </a:rPr>
              <a:t>—</a:t>
            </a:r>
            <a:r>
              <a:rPr lang="en-US" sz="1400" dirty="0" smtClean="0"/>
              <a:t> </a:t>
            </a:r>
            <a:r>
              <a:rPr lang="en-US" altLang="ja-JP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—</a:t>
            </a:r>
          </a:p>
          <a:p>
            <a:r>
              <a:rPr lang="en-US" sz="1400" dirty="0" smtClean="0"/>
              <a:t>(run010, run011, run012)</a:t>
            </a:r>
            <a:endParaRPr lang="en-US" sz="1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316566" y="5483478"/>
            <a:ext cx="277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Baseline </a:t>
            </a:r>
            <a:r>
              <a:rPr lang="en-US" sz="1400" dirty="0" smtClean="0">
                <a:solidFill>
                  <a:srgbClr val="0000FF"/>
                </a:solidFill>
              </a:rPr>
              <a:t>—</a:t>
            </a:r>
          </a:p>
          <a:p>
            <a:r>
              <a:rPr lang="en-US" sz="1400" dirty="0" smtClean="0"/>
              <a:t>External excitation by hand </a:t>
            </a:r>
            <a:r>
              <a:rPr lang="en-US" altLang="ja-JP" sz="1400" dirty="0" smtClean="0">
                <a:solidFill>
                  <a:srgbClr val="FF0000"/>
                </a:solidFill>
              </a:rPr>
              <a:t>—</a:t>
            </a:r>
            <a:r>
              <a:rPr lang="en-US" sz="1400" dirty="0" smtClean="0"/>
              <a:t> </a:t>
            </a:r>
            <a:r>
              <a:rPr lang="en-US" altLang="ja-JP" sz="1400" dirty="0" smtClean="0">
                <a:solidFill>
                  <a:srgbClr val="008000"/>
                </a:solidFill>
              </a:rPr>
              <a:t>—</a:t>
            </a:r>
            <a:r>
              <a:rPr lang="en-US" sz="1400" dirty="0" smtClean="0"/>
              <a:t> </a:t>
            </a:r>
            <a:r>
              <a:rPr lang="en-US" altLang="ja-JP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—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6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PSD_Hall_extvi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2878665"/>
            <a:ext cx="9144000" cy="3429000"/>
          </a:xfrm>
          <a:prstGeom prst="rect">
            <a:avLst/>
          </a:prstGeom>
        </p:spPr>
      </p:pic>
      <p:pic>
        <p:nvPicPr>
          <p:cNvPr id="2" name="図 1" descr="PSD_Hall_natvi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7083" y="727328"/>
            <a:ext cx="3125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Baseline </a:t>
            </a:r>
            <a:r>
              <a:rPr lang="en-US" altLang="ja-JP" sz="1400" dirty="0" smtClean="0">
                <a:solidFill>
                  <a:srgbClr val="FF0000"/>
                </a:solidFill>
              </a:rPr>
              <a:t>— </a:t>
            </a:r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1400" dirty="0" smtClean="0"/>
              <a:t>Levitation without external excitation </a:t>
            </a:r>
            <a:r>
              <a:rPr lang="en-US" altLang="ja-JP" sz="1400" dirty="0" smtClean="0">
                <a:solidFill>
                  <a:srgbClr val="0000FF"/>
                </a:solidFill>
              </a:rPr>
              <a:t>—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177143" y="701524"/>
            <a:ext cx="0" cy="534155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2789163" y="701524"/>
            <a:ext cx="0" cy="534155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05657" y="332192"/>
            <a:ext cx="82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14.5Hz</a:t>
            </a:r>
            <a:endParaRPr 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64295" y="323601"/>
            <a:ext cx="82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23.5Hz</a:t>
            </a:r>
            <a:endParaRPr lang="en-US" dirty="0"/>
          </a:p>
        </p:txBody>
      </p:sp>
      <p:pic>
        <p:nvPicPr>
          <p:cNvPr id="13" name="図 12" descr="PSD_Hall_natvi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25"/>
          <a:stretch/>
        </p:blipFill>
        <p:spPr>
          <a:xfrm>
            <a:off x="0" y="6397623"/>
            <a:ext cx="9144000" cy="30691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5373357" y="3648328"/>
            <a:ext cx="277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Baseline </a:t>
            </a:r>
            <a:r>
              <a:rPr lang="en-US" sz="1400" dirty="0" smtClean="0">
                <a:solidFill>
                  <a:srgbClr val="0000FF"/>
                </a:solidFill>
              </a:rPr>
              <a:t>— </a:t>
            </a:r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1400" dirty="0" smtClean="0"/>
              <a:t>External excitation by hand </a:t>
            </a:r>
            <a:r>
              <a:rPr lang="en-US" altLang="ja-JP" sz="1400" dirty="0" smtClean="0">
                <a:solidFill>
                  <a:srgbClr val="FF0000"/>
                </a:solidFill>
              </a:rPr>
              <a:t>—</a:t>
            </a:r>
            <a:r>
              <a:rPr lang="en-US" sz="1400" dirty="0" smtClean="0"/>
              <a:t> </a:t>
            </a:r>
            <a:r>
              <a:rPr lang="en-US" altLang="ja-JP" sz="1400" dirty="0" smtClean="0">
                <a:solidFill>
                  <a:srgbClr val="008000"/>
                </a:solidFill>
              </a:rPr>
              <a:t>—</a:t>
            </a:r>
            <a:r>
              <a:rPr lang="en-US" sz="1400" dirty="0" smtClean="0"/>
              <a:t> </a:t>
            </a:r>
            <a:r>
              <a:rPr lang="en-US" altLang="ja-JP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14139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PSD_Hall_extvi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2878665"/>
            <a:ext cx="9144000" cy="3429000"/>
          </a:xfrm>
          <a:prstGeom prst="rect">
            <a:avLst/>
          </a:prstGeom>
        </p:spPr>
      </p:pic>
      <p:pic>
        <p:nvPicPr>
          <p:cNvPr id="2" name="図 1" descr="PSD_Hall_natvi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7083" y="727328"/>
            <a:ext cx="3125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Baseline </a:t>
            </a:r>
            <a:r>
              <a:rPr lang="en-US" altLang="ja-JP" sz="1400" dirty="0" smtClean="0">
                <a:solidFill>
                  <a:srgbClr val="FF0000"/>
                </a:solidFill>
              </a:rPr>
              <a:t>— </a:t>
            </a:r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1400" dirty="0" smtClean="0"/>
              <a:t>Levitation without external excitation </a:t>
            </a:r>
            <a:r>
              <a:rPr lang="en-US" altLang="ja-JP" sz="1400" dirty="0" smtClean="0">
                <a:solidFill>
                  <a:srgbClr val="0000FF"/>
                </a:solidFill>
              </a:rPr>
              <a:t>—</a:t>
            </a:r>
          </a:p>
        </p:txBody>
      </p:sp>
      <p:pic>
        <p:nvPicPr>
          <p:cNvPr id="13" name="図 12" descr="PSD_Hall_natvi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25"/>
          <a:stretch/>
        </p:blipFill>
        <p:spPr>
          <a:xfrm>
            <a:off x="0" y="6397623"/>
            <a:ext cx="9144000" cy="30691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5373357" y="3648328"/>
            <a:ext cx="277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Baseline </a:t>
            </a:r>
            <a:r>
              <a:rPr lang="en-US" sz="1400" dirty="0" smtClean="0">
                <a:solidFill>
                  <a:srgbClr val="0000FF"/>
                </a:solidFill>
              </a:rPr>
              <a:t>— </a:t>
            </a:r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1400" dirty="0" smtClean="0"/>
              <a:t>External excitation by hand </a:t>
            </a:r>
            <a:r>
              <a:rPr lang="en-US" altLang="ja-JP" sz="1400" dirty="0" smtClean="0">
                <a:solidFill>
                  <a:srgbClr val="FF0000"/>
                </a:solidFill>
              </a:rPr>
              <a:t>—</a:t>
            </a:r>
            <a:r>
              <a:rPr lang="en-US" sz="1400" dirty="0" smtClean="0"/>
              <a:t> </a:t>
            </a:r>
            <a:r>
              <a:rPr lang="en-US" altLang="ja-JP" sz="1400" dirty="0" smtClean="0">
                <a:solidFill>
                  <a:srgbClr val="008000"/>
                </a:solidFill>
              </a:rPr>
              <a:t>—</a:t>
            </a:r>
            <a:r>
              <a:rPr lang="en-US" sz="1400" dirty="0" smtClean="0"/>
              <a:t> </a:t>
            </a:r>
            <a:r>
              <a:rPr lang="en-US" altLang="ja-JP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346911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これまでの実験履歴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2015-3-19</a:t>
            </a:r>
            <a:r>
              <a:rPr lang="ja-JP" altLang="en-US" dirty="0" smtClean="0"/>
              <a:t>：　最初の</a:t>
            </a:r>
            <a:r>
              <a:rPr lang="en-US" altLang="ja-JP" dirty="0" smtClean="0"/>
              <a:t>LN</a:t>
            </a:r>
            <a:r>
              <a:rPr lang="ja-JP" altLang="en-US" dirty="0" smtClean="0"/>
              <a:t>２</a:t>
            </a:r>
            <a:r>
              <a:rPr lang="en-US" altLang="ja-JP" dirty="0" smtClean="0"/>
              <a:t>→</a:t>
            </a:r>
            <a:r>
              <a:rPr lang="ja-JP" altLang="en-US" dirty="0" smtClean="0"/>
              <a:t>　物理学会発表</a:t>
            </a:r>
            <a:endParaRPr lang="en-US" altLang="ja-JP" dirty="0" smtClean="0"/>
          </a:p>
          <a:p>
            <a:r>
              <a:rPr lang="ja-JP" altLang="ja-JP" dirty="0" smtClean="0"/>
              <a:t>2</a:t>
            </a:r>
            <a:r>
              <a:rPr lang="en-US" altLang="ja-JP" dirty="0" smtClean="0"/>
              <a:t>015-4-3</a:t>
            </a:r>
            <a:r>
              <a:rPr lang="ja-JP" altLang="en-US" dirty="0" smtClean="0"/>
              <a:t>：　学会後にもう一度</a:t>
            </a:r>
            <a:r>
              <a:rPr lang="en-US" altLang="ja-JP" dirty="0" smtClean="0"/>
              <a:t>LN</a:t>
            </a:r>
            <a:r>
              <a:rPr lang="ja-JP" altLang="en-US" dirty="0" smtClean="0"/>
              <a:t>２試験</a:t>
            </a:r>
            <a:endParaRPr lang="en-US" altLang="ja-JP" dirty="0" smtClean="0"/>
          </a:p>
          <a:p>
            <a:r>
              <a:rPr lang="en-US" altLang="ja-JP" dirty="0" smtClean="0"/>
              <a:t>2015-9-5</a:t>
            </a:r>
            <a:r>
              <a:rPr lang="ja-JP" altLang="en-US" dirty="0" smtClean="0"/>
              <a:t>：　</a:t>
            </a:r>
            <a:r>
              <a:rPr lang="en-US" altLang="ja-JP" dirty="0" smtClean="0"/>
              <a:t>EUCAS2015</a:t>
            </a:r>
            <a:r>
              <a:rPr lang="ja-JP" altLang="en-US" dirty="0" smtClean="0"/>
              <a:t>直前にかたざさん</a:t>
            </a:r>
            <a:r>
              <a:rPr lang="en-US" altLang="ja-JP" dirty="0" smtClean="0"/>
              <a:t>Cryostat</a:t>
            </a:r>
            <a:r>
              <a:rPr lang="ja-JP" altLang="en-US" dirty="0" smtClean="0"/>
              <a:t>で試験（</a:t>
            </a:r>
            <a:r>
              <a:rPr lang="en-US" altLang="ja-JP" dirty="0" smtClean="0"/>
              <a:t>HTS〜30K</a:t>
            </a:r>
            <a:r>
              <a:rPr lang="ja-JP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90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optenc_fit_zoom_in_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4" y="889000"/>
            <a:ext cx="7315200" cy="54864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22037" y="101084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20150905_SMBBBM_30K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225268" y="101084"/>
            <a:ext cx="1931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run019_LEDSN002</a:t>
            </a:r>
          </a:p>
        </p:txBody>
      </p:sp>
    </p:spTree>
    <p:extLst>
      <p:ext uri="{BB962C8B-B14F-4D97-AF65-F5344CB8AC3E}">
        <p14:creationId xmlns:p14="http://schemas.microsoft.com/office/powerpoint/2010/main" val="327142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22037" y="101084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20150905_SMBBBM_30K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225268" y="101084"/>
            <a:ext cx="1931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run019_LEDSN003</a:t>
            </a:r>
            <a:endParaRPr lang="en-US" dirty="0"/>
          </a:p>
        </p:txBody>
      </p:sp>
      <p:pic>
        <p:nvPicPr>
          <p:cNvPr id="2" name="図 1" descr="optenc_fit_zoom_in_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982133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2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22037" y="101084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20150905_SMBBBM_30K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225268" y="101084"/>
            <a:ext cx="1931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run019_LEDSN004</a:t>
            </a:r>
            <a:endParaRPr lang="en-US" dirty="0"/>
          </a:p>
        </p:txBody>
      </p:sp>
      <p:pic>
        <p:nvPicPr>
          <p:cNvPr id="3" name="図 2" descr="optenc_fit_zoom_in_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86571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22037" y="101084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20150905_SMBBBM_30K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225268" y="101084"/>
            <a:ext cx="2280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run019_LEDSN002,3,4</a:t>
            </a:r>
            <a:endParaRPr lang="en-US" dirty="0"/>
          </a:p>
        </p:txBody>
      </p:sp>
      <p:pic>
        <p:nvPicPr>
          <p:cNvPr id="3" name="図 2" descr="optenc_fit_zoom_in_x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28"/>
          <a:stretch/>
        </p:blipFill>
        <p:spPr>
          <a:xfrm>
            <a:off x="144000" y="5164666"/>
            <a:ext cx="9000000" cy="423333"/>
          </a:xfrm>
          <a:prstGeom prst="rect">
            <a:avLst/>
          </a:prstGeom>
        </p:spPr>
      </p:pic>
      <p:pic>
        <p:nvPicPr>
          <p:cNvPr id="5" name="図 4" descr="optenc_fit_zoom_in_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68" b="6083"/>
          <a:stretch/>
        </p:blipFill>
        <p:spPr>
          <a:xfrm>
            <a:off x="144000" y="3249080"/>
            <a:ext cx="9000000" cy="1947335"/>
          </a:xfrm>
          <a:prstGeom prst="rect">
            <a:avLst/>
          </a:prstGeom>
        </p:spPr>
      </p:pic>
      <p:pic>
        <p:nvPicPr>
          <p:cNvPr id="8" name="図 7" descr="optenc_fit_zoom_in_x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4" b="6083"/>
          <a:stretch/>
        </p:blipFill>
        <p:spPr>
          <a:xfrm>
            <a:off x="144000" y="1253581"/>
            <a:ext cx="9000000" cy="193675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275918" y="2487084"/>
            <a:ext cx="19159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Bias = 1.7 V, 13 μA</a:t>
            </a:r>
            <a:endParaRPr 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75918" y="4491567"/>
            <a:ext cx="19159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Bias = 2.2 V, 18 μA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73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22037" y="101084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20150905_SMBBBM_30K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225268" y="101084"/>
            <a:ext cx="2283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Run014, 18, 21の平均</a:t>
            </a:r>
            <a:endParaRPr 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26222"/>
              </p:ext>
            </p:extLst>
          </p:nvPr>
        </p:nvGraphicFramePr>
        <p:xfrm>
          <a:off x="1794378" y="1600201"/>
          <a:ext cx="5555244" cy="4525960"/>
        </p:xfrm>
        <a:graphic>
          <a:graphicData uri="http://schemas.openxmlformats.org/drawingml/2006/table">
            <a:tbl>
              <a:tblPr/>
              <a:tblGrid>
                <a:gridCol w="925874"/>
                <a:gridCol w="925874"/>
                <a:gridCol w="925874"/>
                <a:gridCol w="925874"/>
                <a:gridCol w="925874"/>
                <a:gridCol w="925874"/>
              </a:tblGrid>
              <a:tr h="216438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2015-9-1 and afterwards (before EUCAS) first cryostat run data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a0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a1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f0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t0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comment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run011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run012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run013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run014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0.001318791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0.000222208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3.596008855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-4892.368292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rot_freq &lt; 1Hz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run015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run016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run017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47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run018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0.001236772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0.000225912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3.864535984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-5746.543993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rot_freq &lt; 1Hz and time &gt; 20 sec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run019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run020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47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run021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0.00122607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0.000199818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1.766344849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-3202.398828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rot_freq &lt; 1Hz and time &gt; 20 sec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0.001260544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0.000215979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438"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5.07263E-05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1.41184E-05</a:t>
                      </a: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024" marR="12024" marT="1202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463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>
          <a:xfrm>
            <a:off x="457200" y="6407150"/>
            <a:ext cx="2133600" cy="365125"/>
          </a:xfrm>
        </p:spPr>
        <p:txBody>
          <a:bodyPr/>
          <a:lstStyle/>
          <a:p>
            <a:fld id="{DF02DDFB-CCC3-284E-B7B9-D212F6E0E034}" type="datetime4">
              <a:rPr lang="en-US" altLang="ja-JP" smtClean="0"/>
              <a:t>September 8, 2015</a:t>
            </a:fld>
            <a:endParaRPr lang="en-US"/>
          </a:p>
        </p:txBody>
      </p:sp>
      <p:sp>
        <p:nvSpPr>
          <p:cNvPr id="13" name="フッター プレースホルダー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EUCAS2015</a:t>
            </a:r>
            <a:endParaRPr lang="en-US"/>
          </a:p>
        </p:txBody>
      </p:sp>
      <p:pic>
        <p:nvPicPr>
          <p:cNvPr id="45" name="図 44" descr="Screen Shot 2015-03-20 at 8.3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92" y="1037509"/>
            <a:ext cx="4988704" cy="2864941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5215666" y="1431393"/>
            <a:ext cx="1277338" cy="40011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ΔB/B〜2%</a:t>
            </a:r>
            <a:endParaRPr lang="en-US" sz="20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060654" y="3633280"/>
            <a:ext cx="1215898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Angle [degs]</a:t>
            </a:r>
            <a:endParaRPr lang="en-US" sz="1600" dirty="0"/>
          </a:p>
        </p:txBody>
      </p:sp>
      <p:sp>
        <p:nvSpPr>
          <p:cNvPr id="53" name="テキスト ボックス 52"/>
          <p:cNvSpPr txBox="1"/>
          <p:nvPr/>
        </p:nvSpPr>
        <p:spPr>
          <a:xfrm rot="16200000">
            <a:off x="1349718" y="2058026"/>
            <a:ext cx="1119617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B-field [kG]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543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1425876" y="1678660"/>
            <a:ext cx="1432863" cy="2171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/>
        </p:nvSpPr>
        <p:spPr>
          <a:xfrm>
            <a:off x="68139" y="1678660"/>
            <a:ext cx="1432863" cy="217108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/>
        </p:nvSpPr>
        <p:spPr>
          <a:xfrm flipV="1">
            <a:off x="2264723" y="1461554"/>
            <a:ext cx="789407" cy="660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正方形/長方形 7"/>
          <p:cNvSpPr/>
          <p:nvPr/>
        </p:nvSpPr>
        <p:spPr>
          <a:xfrm>
            <a:off x="2891305" y="3535793"/>
            <a:ext cx="1161917" cy="8037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正方形/長方形 3"/>
          <p:cNvSpPr/>
          <p:nvPr/>
        </p:nvSpPr>
        <p:spPr>
          <a:xfrm>
            <a:off x="2554799" y="4741185"/>
            <a:ext cx="1432863" cy="890156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3075840" y="4752041"/>
            <a:ext cx="857547" cy="7916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正方形/長方形 6"/>
          <p:cNvSpPr/>
          <p:nvPr/>
        </p:nvSpPr>
        <p:spPr>
          <a:xfrm>
            <a:off x="2498411" y="4731341"/>
            <a:ext cx="479734" cy="725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/>
        </p:nvSpPr>
        <p:spPr>
          <a:xfrm flipV="1">
            <a:off x="3597741" y="4339950"/>
            <a:ext cx="45548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正方形/長方形 1"/>
          <p:cNvSpPr/>
          <p:nvPr/>
        </p:nvSpPr>
        <p:spPr>
          <a:xfrm>
            <a:off x="3119260" y="3687777"/>
            <a:ext cx="748997" cy="651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正方形/長方形 9"/>
          <p:cNvSpPr/>
          <p:nvPr/>
        </p:nvSpPr>
        <p:spPr>
          <a:xfrm flipV="1">
            <a:off x="3762286" y="2601798"/>
            <a:ext cx="225376" cy="933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/>
        </p:nvSpPr>
        <p:spPr>
          <a:xfrm flipH="1" flipV="1">
            <a:off x="1512716" y="2565061"/>
            <a:ext cx="2481877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正方形/長方形 11"/>
          <p:cNvSpPr/>
          <p:nvPr/>
        </p:nvSpPr>
        <p:spPr>
          <a:xfrm flipV="1">
            <a:off x="2329853" y="2415590"/>
            <a:ext cx="648292" cy="151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正方形/長方形 12"/>
          <p:cNvSpPr/>
          <p:nvPr/>
        </p:nvSpPr>
        <p:spPr>
          <a:xfrm flipV="1">
            <a:off x="1670706" y="2525914"/>
            <a:ext cx="471602" cy="151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正方形/長方形 13"/>
          <p:cNvSpPr/>
          <p:nvPr/>
        </p:nvSpPr>
        <p:spPr>
          <a:xfrm flipH="1">
            <a:off x="5937981" y="3533676"/>
            <a:ext cx="1161917" cy="8037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正方形/長方形 14"/>
          <p:cNvSpPr/>
          <p:nvPr/>
        </p:nvSpPr>
        <p:spPr>
          <a:xfrm flipH="1">
            <a:off x="6003541" y="4739068"/>
            <a:ext cx="1432863" cy="890156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正方形/長方形 15"/>
          <p:cNvSpPr/>
          <p:nvPr/>
        </p:nvSpPr>
        <p:spPr>
          <a:xfrm flipH="1">
            <a:off x="6057816" y="4749924"/>
            <a:ext cx="857547" cy="7916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正方形/長方形 16"/>
          <p:cNvSpPr/>
          <p:nvPr/>
        </p:nvSpPr>
        <p:spPr>
          <a:xfrm flipH="1">
            <a:off x="7013057" y="4729224"/>
            <a:ext cx="922677" cy="7258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/>
        </p:nvSpPr>
        <p:spPr>
          <a:xfrm flipH="1">
            <a:off x="6122946" y="3685660"/>
            <a:ext cx="748997" cy="651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正方形/長方形 19"/>
          <p:cNvSpPr/>
          <p:nvPr/>
        </p:nvSpPr>
        <p:spPr>
          <a:xfrm flipH="1" flipV="1">
            <a:off x="6003541" y="2599681"/>
            <a:ext cx="225376" cy="933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正方形/長方形 20"/>
          <p:cNvSpPr/>
          <p:nvPr/>
        </p:nvSpPr>
        <p:spPr>
          <a:xfrm flipV="1">
            <a:off x="5996610" y="2562944"/>
            <a:ext cx="2481877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正方形/長方形 21"/>
          <p:cNvSpPr/>
          <p:nvPr/>
        </p:nvSpPr>
        <p:spPr>
          <a:xfrm flipH="1" flipV="1">
            <a:off x="7013058" y="2413473"/>
            <a:ext cx="648292" cy="151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正方形/長方形 22"/>
          <p:cNvSpPr/>
          <p:nvPr/>
        </p:nvSpPr>
        <p:spPr>
          <a:xfrm flipH="1" flipV="1">
            <a:off x="7848895" y="2523797"/>
            <a:ext cx="471602" cy="151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/>
        </p:nvSpPr>
        <p:spPr>
          <a:xfrm flipV="1">
            <a:off x="2329853" y="1385562"/>
            <a:ext cx="648292" cy="8131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弦 29"/>
          <p:cNvSpPr/>
          <p:nvPr/>
        </p:nvSpPr>
        <p:spPr>
          <a:xfrm>
            <a:off x="1709167" y="1823885"/>
            <a:ext cx="293092" cy="588740"/>
          </a:xfrm>
          <a:prstGeom prst="chord">
            <a:avLst>
              <a:gd name="adj1" fmla="val 310254"/>
              <a:gd name="adj2" fmla="val 1055261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正方形/長方形 30"/>
          <p:cNvSpPr/>
          <p:nvPr/>
        </p:nvSpPr>
        <p:spPr>
          <a:xfrm flipV="1">
            <a:off x="1709167" y="2009786"/>
            <a:ext cx="293092" cy="151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/>
        </p:nvSpPr>
        <p:spPr>
          <a:xfrm flipV="1">
            <a:off x="5937981" y="4337833"/>
            <a:ext cx="45548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図形グループ 34"/>
          <p:cNvGrpSpPr/>
          <p:nvPr/>
        </p:nvGrpSpPr>
        <p:grpSpPr>
          <a:xfrm flipV="1">
            <a:off x="1709167" y="2952892"/>
            <a:ext cx="293092" cy="478586"/>
            <a:chOff x="7831295" y="2115893"/>
            <a:chExt cx="293092" cy="478586"/>
          </a:xfrm>
        </p:grpSpPr>
        <p:sp>
          <p:nvSpPr>
            <p:cNvPr id="33" name="弦 32"/>
            <p:cNvSpPr/>
            <p:nvPr/>
          </p:nvSpPr>
          <p:spPr>
            <a:xfrm>
              <a:off x="7831295" y="2115893"/>
              <a:ext cx="293092" cy="478586"/>
            </a:xfrm>
            <a:prstGeom prst="chord">
              <a:avLst>
                <a:gd name="adj1" fmla="val 310254"/>
                <a:gd name="adj2" fmla="val 10552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正方形/長方形 33"/>
            <p:cNvSpPr/>
            <p:nvPr/>
          </p:nvSpPr>
          <p:spPr>
            <a:xfrm flipV="1">
              <a:off x="7831295" y="2267971"/>
              <a:ext cx="293092" cy="151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508210" y="2035128"/>
            <a:ext cx="120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 photodiode</a:t>
            </a:r>
            <a:endParaRPr lang="en-US" sz="14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135013" y="2998782"/>
            <a:ext cx="458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LED</a:t>
            </a:r>
            <a:endParaRPr lang="en-US" sz="1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362655" y="2044141"/>
            <a:ext cx="1024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Magnet rail</a:t>
            </a:r>
            <a:endParaRPr lang="en-US" sz="14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978145" y="910917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Magnet gear</a:t>
            </a:r>
            <a:endParaRPr lang="en-US" sz="1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215699" y="3687777"/>
            <a:ext cx="11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Ring magnet</a:t>
            </a:r>
            <a:endParaRPr 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478844" y="4567375"/>
            <a:ext cx="907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YBCO ring</a:t>
            </a:r>
            <a:endParaRPr lang="en-US" sz="1400" dirty="0"/>
          </a:p>
        </p:txBody>
      </p:sp>
      <p:sp>
        <p:nvSpPr>
          <p:cNvPr id="42" name="フリーフォーム 41"/>
          <p:cNvSpPr/>
          <p:nvPr/>
        </p:nvSpPr>
        <p:spPr>
          <a:xfrm>
            <a:off x="1826543" y="2471803"/>
            <a:ext cx="79294" cy="406065"/>
          </a:xfrm>
          <a:custGeom>
            <a:avLst/>
            <a:gdLst>
              <a:gd name="connsiteX0" fmla="*/ 112717 w 257551"/>
              <a:gd name="connsiteY0" fmla="*/ 724093 h 724093"/>
              <a:gd name="connsiteX1" fmla="*/ 212986 w 257551"/>
              <a:gd name="connsiteY1" fmla="*/ 579275 h 724093"/>
              <a:gd name="connsiteX2" fmla="*/ 1307 w 257551"/>
              <a:gd name="connsiteY2" fmla="*/ 490156 h 724093"/>
              <a:gd name="connsiteX3" fmla="*/ 257551 w 257551"/>
              <a:gd name="connsiteY3" fmla="*/ 345337 h 724093"/>
              <a:gd name="connsiteX4" fmla="*/ 1307 w 257551"/>
              <a:gd name="connsiteY4" fmla="*/ 245078 h 724093"/>
              <a:gd name="connsiteX5" fmla="*/ 157281 w 257551"/>
              <a:gd name="connsiteY5" fmla="*/ 178238 h 724093"/>
              <a:gd name="connsiteX6" fmla="*/ 146140 w 257551"/>
              <a:gd name="connsiteY6" fmla="*/ 0 h 72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51" h="724093">
                <a:moveTo>
                  <a:pt x="112717" y="724093"/>
                </a:moveTo>
                <a:cubicBezTo>
                  <a:pt x="172135" y="671178"/>
                  <a:pt x="231554" y="618264"/>
                  <a:pt x="212986" y="579275"/>
                </a:cubicBezTo>
                <a:cubicBezTo>
                  <a:pt x="194418" y="540286"/>
                  <a:pt x="-6120" y="529146"/>
                  <a:pt x="1307" y="490156"/>
                </a:cubicBezTo>
                <a:cubicBezTo>
                  <a:pt x="8734" y="451166"/>
                  <a:pt x="257551" y="386183"/>
                  <a:pt x="257551" y="345337"/>
                </a:cubicBezTo>
                <a:cubicBezTo>
                  <a:pt x="257551" y="304491"/>
                  <a:pt x="18019" y="272928"/>
                  <a:pt x="1307" y="245078"/>
                </a:cubicBezTo>
                <a:cubicBezTo>
                  <a:pt x="-15405" y="217228"/>
                  <a:pt x="133142" y="219084"/>
                  <a:pt x="157281" y="178238"/>
                </a:cubicBezTo>
                <a:cubicBezTo>
                  <a:pt x="181420" y="137392"/>
                  <a:pt x="146140" y="0"/>
                  <a:pt x="146140" y="0"/>
                </a:cubicBezTo>
              </a:path>
            </a:pathLst>
          </a:custGeom>
          <a:ln>
            <a:solidFill>
              <a:srgbClr val="FF66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矢印コネクタ 45"/>
          <p:cNvCxnSpPr/>
          <p:nvPr/>
        </p:nvCxnSpPr>
        <p:spPr>
          <a:xfrm flipH="1">
            <a:off x="68139" y="1553864"/>
            <a:ext cx="5669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68139" y="814166"/>
            <a:ext cx="1975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Shaft connected to the rotary and linear feedthrough</a:t>
            </a:r>
            <a:endParaRPr lang="en-US" sz="1400" dirty="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2580175" y="4765367"/>
            <a:ext cx="397970" cy="171340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直角三角形 51"/>
          <p:cNvSpPr/>
          <p:nvPr/>
        </p:nvSpPr>
        <p:spPr>
          <a:xfrm>
            <a:off x="7101241" y="3900798"/>
            <a:ext cx="571250" cy="432000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直角三角形 52"/>
          <p:cNvSpPr/>
          <p:nvPr/>
        </p:nvSpPr>
        <p:spPr>
          <a:xfrm flipV="1">
            <a:off x="7101241" y="3533676"/>
            <a:ext cx="571250" cy="432000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正方形/長方形 53"/>
          <p:cNvSpPr/>
          <p:nvPr/>
        </p:nvSpPr>
        <p:spPr>
          <a:xfrm flipH="1" flipV="1">
            <a:off x="6988554" y="3552725"/>
            <a:ext cx="143999" cy="755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図形グループ 57"/>
          <p:cNvGrpSpPr/>
          <p:nvPr/>
        </p:nvGrpSpPr>
        <p:grpSpPr>
          <a:xfrm flipH="1">
            <a:off x="2329853" y="3540828"/>
            <a:ext cx="683937" cy="799122"/>
            <a:chOff x="7042539" y="3688193"/>
            <a:chExt cx="683937" cy="799122"/>
          </a:xfrm>
        </p:grpSpPr>
        <p:sp>
          <p:nvSpPr>
            <p:cNvPr id="55" name="直角三角形 54"/>
            <p:cNvSpPr/>
            <p:nvPr/>
          </p:nvSpPr>
          <p:spPr>
            <a:xfrm>
              <a:off x="7155226" y="4055315"/>
              <a:ext cx="571250" cy="432000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直角三角形 55"/>
            <p:cNvSpPr/>
            <p:nvPr/>
          </p:nvSpPr>
          <p:spPr>
            <a:xfrm flipV="1">
              <a:off x="7155226" y="3688193"/>
              <a:ext cx="571250" cy="432000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正方形/長方形 56"/>
            <p:cNvSpPr/>
            <p:nvPr/>
          </p:nvSpPr>
          <p:spPr>
            <a:xfrm flipH="1" flipV="1">
              <a:off x="7042539" y="3707242"/>
              <a:ext cx="143999" cy="7559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直線矢印コネクタ 48"/>
          <p:cNvCxnSpPr>
            <a:stCxn id="40" idx="3"/>
          </p:cNvCxnSpPr>
          <p:nvPr/>
        </p:nvCxnSpPr>
        <p:spPr>
          <a:xfrm>
            <a:off x="2316193" y="3841666"/>
            <a:ext cx="981552" cy="215443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5228167" y="814166"/>
            <a:ext cx="0" cy="5228917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>
            <a:stCxn id="38" idx="1"/>
            <a:endCxn id="12" idx="3"/>
          </p:cNvCxnSpPr>
          <p:nvPr/>
        </p:nvCxnSpPr>
        <p:spPr>
          <a:xfrm flipH="1">
            <a:off x="2978145" y="2198030"/>
            <a:ext cx="384510" cy="293442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39" idx="1"/>
            <a:endCxn id="24" idx="2"/>
          </p:cNvCxnSpPr>
          <p:nvPr/>
        </p:nvCxnSpPr>
        <p:spPr>
          <a:xfrm flipH="1">
            <a:off x="2653999" y="1064806"/>
            <a:ext cx="324146" cy="320756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テキスト ボックス 69"/>
          <p:cNvSpPr txBox="1"/>
          <p:nvPr/>
        </p:nvSpPr>
        <p:spPr>
          <a:xfrm>
            <a:off x="4537450" y="438150"/>
            <a:ext cx="1300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Axis of rotation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923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97571" y="1722325"/>
            <a:ext cx="1432863" cy="2171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/>
        </p:nvSpPr>
        <p:spPr>
          <a:xfrm>
            <a:off x="3139834" y="1722325"/>
            <a:ext cx="1432863" cy="217108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/>
        </p:nvSpPr>
        <p:spPr>
          <a:xfrm flipV="1">
            <a:off x="5336418" y="1505219"/>
            <a:ext cx="789407" cy="6609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正方形/長方形 7"/>
          <p:cNvSpPr/>
          <p:nvPr/>
        </p:nvSpPr>
        <p:spPr>
          <a:xfrm>
            <a:off x="5963000" y="3579458"/>
            <a:ext cx="1161917" cy="8037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正方形/長方形 3"/>
          <p:cNvSpPr/>
          <p:nvPr/>
        </p:nvSpPr>
        <p:spPr>
          <a:xfrm>
            <a:off x="5626494" y="4784850"/>
            <a:ext cx="1432863" cy="890156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6147535" y="4795706"/>
            <a:ext cx="857547" cy="7916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正方形/長方形 6"/>
          <p:cNvSpPr/>
          <p:nvPr/>
        </p:nvSpPr>
        <p:spPr>
          <a:xfrm>
            <a:off x="5570106" y="4611040"/>
            <a:ext cx="479734" cy="8898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/>
        </p:nvSpPr>
        <p:spPr>
          <a:xfrm flipV="1">
            <a:off x="6669436" y="4383615"/>
            <a:ext cx="45548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正方形/長方形 1"/>
          <p:cNvSpPr/>
          <p:nvPr/>
        </p:nvSpPr>
        <p:spPr>
          <a:xfrm>
            <a:off x="6190955" y="3731442"/>
            <a:ext cx="748997" cy="651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正方形/長方形 9"/>
          <p:cNvSpPr/>
          <p:nvPr/>
        </p:nvSpPr>
        <p:spPr>
          <a:xfrm flipV="1">
            <a:off x="6833981" y="2645463"/>
            <a:ext cx="225376" cy="933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/>
        </p:nvSpPr>
        <p:spPr>
          <a:xfrm flipH="1" flipV="1">
            <a:off x="4584411" y="2608726"/>
            <a:ext cx="2481877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正方形/長方形 11"/>
          <p:cNvSpPr/>
          <p:nvPr/>
        </p:nvSpPr>
        <p:spPr>
          <a:xfrm flipV="1">
            <a:off x="5401548" y="2459255"/>
            <a:ext cx="648292" cy="151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正方形/長方形 12"/>
          <p:cNvSpPr/>
          <p:nvPr/>
        </p:nvSpPr>
        <p:spPr>
          <a:xfrm flipV="1">
            <a:off x="4742401" y="2569579"/>
            <a:ext cx="471602" cy="151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/>
        </p:nvSpPr>
        <p:spPr>
          <a:xfrm flipV="1">
            <a:off x="5401548" y="1429227"/>
            <a:ext cx="648292" cy="8131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弦 29"/>
          <p:cNvSpPr/>
          <p:nvPr/>
        </p:nvSpPr>
        <p:spPr>
          <a:xfrm>
            <a:off x="4780862" y="1867550"/>
            <a:ext cx="293092" cy="588740"/>
          </a:xfrm>
          <a:prstGeom prst="chord">
            <a:avLst>
              <a:gd name="adj1" fmla="val 310254"/>
              <a:gd name="adj2" fmla="val 1055261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正方形/長方形 30"/>
          <p:cNvSpPr/>
          <p:nvPr/>
        </p:nvSpPr>
        <p:spPr>
          <a:xfrm flipV="1">
            <a:off x="4780862" y="2053451"/>
            <a:ext cx="293092" cy="151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図形グループ 34"/>
          <p:cNvGrpSpPr/>
          <p:nvPr/>
        </p:nvGrpSpPr>
        <p:grpSpPr>
          <a:xfrm flipV="1">
            <a:off x="4780862" y="2911893"/>
            <a:ext cx="293092" cy="478586"/>
            <a:chOff x="7831295" y="2115893"/>
            <a:chExt cx="293092" cy="478586"/>
          </a:xfrm>
          <a:solidFill>
            <a:schemeClr val="bg1">
              <a:lumMod val="85000"/>
            </a:schemeClr>
          </a:solidFill>
        </p:grpSpPr>
        <p:sp>
          <p:nvSpPr>
            <p:cNvPr id="33" name="弦 32"/>
            <p:cNvSpPr/>
            <p:nvPr/>
          </p:nvSpPr>
          <p:spPr>
            <a:xfrm>
              <a:off x="7831295" y="2115893"/>
              <a:ext cx="293092" cy="478586"/>
            </a:xfrm>
            <a:prstGeom prst="chord">
              <a:avLst>
                <a:gd name="adj1" fmla="val 310254"/>
                <a:gd name="adj2" fmla="val 10552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正方形/長方形 33"/>
            <p:cNvSpPr/>
            <p:nvPr/>
          </p:nvSpPr>
          <p:spPr>
            <a:xfrm flipV="1">
              <a:off x="7831295" y="2267971"/>
              <a:ext cx="293092" cy="15176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3579905" y="2078793"/>
            <a:ext cx="120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 photodiode</a:t>
            </a:r>
            <a:endParaRPr lang="en-US" sz="14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296580" y="2843215"/>
            <a:ext cx="458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LED</a:t>
            </a:r>
            <a:endParaRPr lang="en-US" sz="1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434350" y="2087806"/>
            <a:ext cx="1024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Magnet rail</a:t>
            </a:r>
            <a:endParaRPr lang="en-US" sz="14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049840" y="954582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Magnet gear</a:t>
            </a:r>
            <a:endParaRPr lang="en-US" sz="1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7219996" y="3378360"/>
            <a:ext cx="11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Ring magnet</a:t>
            </a:r>
            <a:endParaRPr 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620137" y="5279540"/>
            <a:ext cx="907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YBCO ring</a:t>
            </a:r>
            <a:endParaRPr lang="en-US" sz="1400" dirty="0"/>
          </a:p>
        </p:txBody>
      </p:sp>
      <p:sp>
        <p:nvSpPr>
          <p:cNvPr id="42" name="フリーフォーム 41"/>
          <p:cNvSpPr/>
          <p:nvPr/>
        </p:nvSpPr>
        <p:spPr>
          <a:xfrm>
            <a:off x="4898238" y="2473136"/>
            <a:ext cx="79294" cy="406065"/>
          </a:xfrm>
          <a:custGeom>
            <a:avLst/>
            <a:gdLst>
              <a:gd name="connsiteX0" fmla="*/ 112717 w 257551"/>
              <a:gd name="connsiteY0" fmla="*/ 724093 h 724093"/>
              <a:gd name="connsiteX1" fmla="*/ 212986 w 257551"/>
              <a:gd name="connsiteY1" fmla="*/ 579275 h 724093"/>
              <a:gd name="connsiteX2" fmla="*/ 1307 w 257551"/>
              <a:gd name="connsiteY2" fmla="*/ 490156 h 724093"/>
              <a:gd name="connsiteX3" fmla="*/ 257551 w 257551"/>
              <a:gd name="connsiteY3" fmla="*/ 345337 h 724093"/>
              <a:gd name="connsiteX4" fmla="*/ 1307 w 257551"/>
              <a:gd name="connsiteY4" fmla="*/ 245078 h 724093"/>
              <a:gd name="connsiteX5" fmla="*/ 157281 w 257551"/>
              <a:gd name="connsiteY5" fmla="*/ 178238 h 724093"/>
              <a:gd name="connsiteX6" fmla="*/ 146140 w 257551"/>
              <a:gd name="connsiteY6" fmla="*/ 0 h 72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551" h="724093">
                <a:moveTo>
                  <a:pt x="112717" y="724093"/>
                </a:moveTo>
                <a:cubicBezTo>
                  <a:pt x="172135" y="671178"/>
                  <a:pt x="231554" y="618264"/>
                  <a:pt x="212986" y="579275"/>
                </a:cubicBezTo>
                <a:cubicBezTo>
                  <a:pt x="194418" y="540286"/>
                  <a:pt x="-6120" y="529146"/>
                  <a:pt x="1307" y="490156"/>
                </a:cubicBezTo>
                <a:cubicBezTo>
                  <a:pt x="8734" y="451166"/>
                  <a:pt x="257551" y="386183"/>
                  <a:pt x="257551" y="345337"/>
                </a:cubicBezTo>
                <a:cubicBezTo>
                  <a:pt x="257551" y="304491"/>
                  <a:pt x="18019" y="272928"/>
                  <a:pt x="1307" y="245078"/>
                </a:cubicBezTo>
                <a:cubicBezTo>
                  <a:pt x="-15405" y="217228"/>
                  <a:pt x="133142" y="219084"/>
                  <a:pt x="157281" y="178238"/>
                </a:cubicBezTo>
                <a:cubicBezTo>
                  <a:pt x="181420" y="137392"/>
                  <a:pt x="146140" y="0"/>
                  <a:pt x="146140" y="0"/>
                </a:cubicBezTo>
              </a:path>
            </a:pathLst>
          </a:custGeom>
          <a:ln>
            <a:solidFill>
              <a:srgbClr val="FF66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矢印コネクタ 45"/>
          <p:cNvCxnSpPr/>
          <p:nvPr/>
        </p:nvCxnSpPr>
        <p:spPr>
          <a:xfrm flipH="1">
            <a:off x="3139834" y="1597529"/>
            <a:ext cx="5669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3139834" y="857831"/>
            <a:ext cx="1975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Shaft connected to the rotary and linear feedthrough</a:t>
            </a:r>
            <a:endParaRPr lang="en-US" sz="1400" dirty="0"/>
          </a:p>
        </p:txBody>
      </p:sp>
      <p:cxnSp>
        <p:nvCxnSpPr>
          <p:cNvPr id="50" name="直線矢印コネクタ 49"/>
          <p:cNvCxnSpPr>
            <a:stCxn id="41" idx="3"/>
          </p:cNvCxnSpPr>
          <p:nvPr/>
        </p:nvCxnSpPr>
        <p:spPr>
          <a:xfrm flipV="1">
            <a:off x="5527770" y="5154083"/>
            <a:ext cx="598055" cy="279346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図形グループ 57"/>
          <p:cNvGrpSpPr/>
          <p:nvPr/>
        </p:nvGrpSpPr>
        <p:grpSpPr>
          <a:xfrm flipH="1">
            <a:off x="5401548" y="3580260"/>
            <a:ext cx="683937" cy="803355"/>
            <a:chOff x="7042539" y="3683960"/>
            <a:chExt cx="683937" cy="803355"/>
          </a:xfrm>
        </p:grpSpPr>
        <p:sp>
          <p:nvSpPr>
            <p:cNvPr id="55" name="直角三角形 54"/>
            <p:cNvSpPr/>
            <p:nvPr/>
          </p:nvSpPr>
          <p:spPr>
            <a:xfrm>
              <a:off x="7155226" y="4055315"/>
              <a:ext cx="571250" cy="432000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直角三角形 55"/>
            <p:cNvSpPr/>
            <p:nvPr/>
          </p:nvSpPr>
          <p:spPr>
            <a:xfrm flipV="1">
              <a:off x="7155226" y="3683960"/>
              <a:ext cx="571250" cy="468000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正方形/長方形 56"/>
            <p:cNvSpPr/>
            <p:nvPr/>
          </p:nvSpPr>
          <p:spPr>
            <a:xfrm flipH="1" flipV="1">
              <a:off x="7042539" y="3688191"/>
              <a:ext cx="143999" cy="7919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直線矢印コネクタ 48"/>
          <p:cNvCxnSpPr>
            <a:endCxn id="2" idx="3"/>
          </p:cNvCxnSpPr>
          <p:nvPr/>
        </p:nvCxnSpPr>
        <p:spPr>
          <a:xfrm flipH="1">
            <a:off x="6939952" y="3686137"/>
            <a:ext cx="518449" cy="370972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8299862" y="857831"/>
            <a:ext cx="0" cy="5228917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>
            <a:stCxn id="38" idx="1"/>
            <a:endCxn id="12" idx="3"/>
          </p:cNvCxnSpPr>
          <p:nvPr/>
        </p:nvCxnSpPr>
        <p:spPr>
          <a:xfrm flipH="1">
            <a:off x="6049840" y="2241695"/>
            <a:ext cx="384510" cy="293442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39" idx="1"/>
            <a:endCxn id="24" idx="2"/>
          </p:cNvCxnSpPr>
          <p:nvPr/>
        </p:nvCxnSpPr>
        <p:spPr>
          <a:xfrm flipH="1">
            <a:off x="5725694" y="1108471"/>
            <a:ext cx="324146" cy="320756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テキスト ボックス 69"/>
          <p:cNvSpPr txBox="1"/>
          <p:nvPr/>
        </p:nvSpPr>
        <p:spPr>
          <a:xfrm>
            <a:off x="7609145" y="481815"/>
            <a:ext cx="1300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Axis of rotation</a:t>
            </a:r>
            <a:endParaRPr lang="en-US" sz="1400" dirty="0"/>
          </a:p>
        </p:txBody>
      </p:sp>
      <p:sp>
        <p:nvSpPr>
          <p:cNvPr id="18" name="二等辺三角形 17"/>
          <p:cNvSpPr/>
          <p:nvPr/>
        </p:nvSpPr>
        <p:spPr>
          <a:xfrm rot="5400000" flipH="1">
            <a:off x="4145509" y="3735616"/>
            <a:ext cx="828000" cy="50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正方形/長方形 58"/>
          <p:cNvSpPr/>
          <p:nvPr/>
        </p:nvSpPr>
        <p:spPr>
          <a:xfrm>
            <a:off x="4052912" y="3573616"/>
            <a:ext cx="254597" cy="82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正方形/長方形 60"/>
          <p:cNvSpPr/>
          <p:nvPr/>
        </p:nvSpPr>
        <p:spPr>
          <a:xfrm>
            <a:off x="3139835" y="3916375"/>
            <a:ext cx="913078" cy="1784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100915" y="431058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Rotor gripper</a:t>
            </a:r>
            <a:endParaRPr lang="en-US" sz="14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016249" y="3230626"/>
            <a:ext cx="1036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Connected to a linear actuator</a:t>
            </a:r>
            <a:endParaRPr lang="en-US" sz="1400" dirty="0"/>
          </a:p>
        </p:txBody>
      </p:sp>
      <p:cxnSp>
        <p:nvCxnSpPr>
          <p:cNvPr id="63" name="直線矢印コネクタ 62"/>
          <p:cNvCxnSpPr/>
          <p:nvPr/>
        </p:nvCxnSpPr>
        <p:spPr>
          <a:xfrm flipH="1">
            <a:off x="3139835" y="4215845"/>
            <a:ext cx="5669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/>
          <p:cNvSpPr/>
          <p:nvPr/>
        </p:nvSpPr>
        <p:spPr>
          <a:xfrm>
            <a:off x="3100914" y="5661268"/>
            <a:ext cx="5198947" cy="2759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正方形/長方形 64"/>
          <p:cNvSpPr/>
          <p:nvPr/>
        </p:nvSpPr>
        <p:spPr>
          <a:xfrm>
            <a:off x="5972798" y="4718224"/>
            <a:ext cx="741530" cy="7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図形グループ 44"/>
          <p:cNvGrpSpPr/>
          <p:nvPr/>
        </p:nvGrpSpPr>
        <p:grpSpPr>
          <a:xfrm rot="5400000">
            <a:off x="4340389" y="1529957"/>
            <a:ext cx="74251" cy="1041447"/>
            <a:chOff x="1746082" y="2419303"/>
            <a:chExt cx="74251" cy="1041447"/>
          </a:xfrm>
        </p:grpSpPr>
        <p:sp>
          <p:nvSpPr>
            <p:cNvPr id="44" name="フリーフォーム 43"/>
            <p:cNvSpPr/>
            <p:nvPr/>
          </p:nvSpPr>
          <p:spPr>
            <a:xfrm>
              <a:off x="1746082" y="2456290"/>
              <a:ext cx="74251" cy="1004460"/>
            </a:xfrm>
            <a:custGeom>
              <a:avLst/>
              <a:gdLst>
                <a:gd name="connsiteX0" fmla="*/ 169501 w 392210"/>
                <a:gd name="connsiteY0" fmla="*/ 0 h 2645833"/>
                <a:gd name="connsiteX1" fmla="*/ 360001 w 392210"/>
                <a:gd name="connsiteY1" fmla="*/ 296333 h 2645833"/>
                <a:gd name="connsiteX2" fmla="*/ 84835 w 392210"/>
                <a:gd name="connsiteY2" fmla="*/ 740833 h 2645833"/>
                <a:gd name="connsiteX3" fmla="*/ 391751 w 392210"/>
                <a:gd name="connsiteY3" fmla="*/ 1185333 h 2645833"/>
                <a:gd name="connsiteX4" fmla="*/ 168 w 392210"/>
                <a:gd name="connsiteY4" fmla="*/ 1471083 h 2645833"/>
                <a:gd name="connsiteX5" fmla="*/ 338835 w 392210"/>
                <a:gd name="connsiteY5" fmla="*/ 1883833 h 2645833"/>
                <a:gd name="connsiteX6" fmla="*/ 42501 w 392210"/>
                <a:gd name="connsiteY6" fmla="*/ 2275416 h 2645833"/>
                <a:gd name="connsiteX7" fmla="*/ 275335 w 392210"/>
                <a:gd name="connsiteY7" fmla="*/ 2645833 h 26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210" h="2645833">
                  <a:moveTo>
                    <a:pt x="169501" y="0"/>
                  </a:moveTo>
                  <a:cubicBezTo>
                    <a:pt x="271806" y="86430"/>
                    <a:pt x="374112" y="172861"/>
                    <a:pt x="360001" y="296333"/>
                  </a:cubicBezTo>
                  <a:cubicBezTo>
                    <a:pt x="345890" y="419805"/>
                    <a:pt x="79543" y="592667"/>
                    <a:pt x="84835" y="740833"/>
                  </a:cubicBezTo>
                  <a:cubicBezTo>
                    <a:pt x="90127" y="888999"/>
                    <a:pt x="405862" y="1063625"/>
                    <a:pt x="391751" y="1185333"/>
                  </a:cubicBezTo>
                  <a:cubicBezTo>
                    <a:pt x="377640" y="1307041"/>
                    <a:pt x="8987" y="1354666"/>
                    <a:pt x="168" y="1471083"/>
                  </a:cubicBezTo>
                  <a:cubicBezTo>
                    <a:pt x="-8651" y="1587500"/>
                    <a:pt x="331780" y="1749778"/>
                    <a:pt x="338835" y="1883833"/>
                  </a:cubicBezTo>
                  <a:cubicBezTo>
                    <a:pt x="345891" y="2017889"/>
                    <a:pt x="53084" y="2148416"/>
                    <a:pt x="42501" y="2275416"/>
                  </a:cubicBezTo>
                  <a:cubicBezTo>
                    <a:pt x="31918" y="2402416"/>
                    <a:pt x="275335" y="2645833"/>
                    <a:pt x="275335" y="2645833"/>
                  </a:cubicBezTo>
                </a:path>
              </a:pathLst>
            </a:cu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フリーフォーム 66"/>
            <p:cNvSpPr/>
            <p:nvPr/>
          </p:nvSpPr>
          <p:spPr>
            <a:xfrm flipH="1">
              <a:off x="1746082" y="2419303"/>
              <a:ext cx="74251" cy="1004460"/>
            </a:xfrm>
            <a:custGeom>
              <a:avLst/>
              <a:gdLst>
                <a:gd name="connsiteX0" fmla="*/ 169501 w 392210"/>
                <a:gd name="connsiteY0" fmla="*/ 0 h 2645833"/>
                <a:gd name="connsiteX1" fmla="*/ 360001 w 392210"/>
                <a:gd name="connsiteY1" fmla="*/ 296333 h 2645833"/>
                <a:gd name="connsiteX2" fmla="*/ 84835 w 392210"/>
                <a:gd name="connsiteY2" fmla="*/ 740833 h 2645833"/>
                <a:gd name="connsiteX3" fmla="*/ 391751 w 392210"/>
                <a:gd name="connsiteY3" fmla="*/ 1185333 h 2645833"/>
                <a:gd name="connsiteX4" fmla="*/ 168 w 392210"/>
                <a:gd name="connsiteY4" fmla="*/ 1471083 h 2645833"/>
                <a:gd name="connsiteX5" fmla="*/ 338835 w 392210"/>
                <a:gd name="connsiteY5" fmla="*/ 1883833 h 2645833"/>
                <a:gd name="connsiteX6" fmla="*/ 42501 w 392210"/>
                <a:gd name="connsiteY6" fmla="*/ 2275416 h 2645833"/>
                <a:gd name="connsiteX7" fmla="*/ 275335 w 392210"/>
                <a:gd name="connsiteY7" fmla="*/ 2645833 h 26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210" h="2645833">
                  <a:moveTo>
                    <a:pt x="169501" y="0"/>
                  </a:moveTo>
                  <a:cubicBezTo>
                    <a:pt x="271806" y="86430"/>
                    <a:pt x="374112" y="172861"/>
                    <a:pt x="360001" y="296333"/>
                  </a:cubicBezTo>
                  <a:cubicBezTo>
                    <a:pt x="345890" y="419805"/>
                    <a:pt x="79543" y="592667"/>
                    <a:pt x="84835" y="740833"/>
                  </a:cubicBezTo>
                  <a:cubicBezTo>
                    <a:pt x="90127" y="888999"/>
                    <a:pt x="405862" y="1063625"/>
                    <a:pt x="391751" y="1185333"/>
                  </a:cubicBezTo>
                  <a:cubicBezTo>
                    <a:pt x="377640" y="1307041"/>
                    <a:pt x="8987" y="1354666"/>
                    <a:pt x="168" y="1471083"/>
                  </a:cubicBezTo>
                  <a:cubicBezTo>
                    <a:pt x="-8651" y="1587500"/>
                    <a:pt x="331780" y="1749778"/>
                    <a:pt x="338835" y="1883833"/>
                  </a:cubicBezTo>
                  <a:cubicBezTo>
                    <a:pt x="345891" y="2017889"/>
                    <a:pt x="53084" y="2148416"/>
                    <a:pt x="42501" y="2275416"/>
                  </a:cubicBezTo>
                  <a:cubicBezTo>
                    <a:pt x="31918" y="2402416"/>
                    <a:pt x="275335" y="2645833"/>
                    <a:pt x="275335" y="2645833"/>
                  </a:cubicBezTo>
                </a:path>
              </a:pathLst>
            </a:cu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図形グループ 67"/>
          <p:cNvGrpSpPr/>
          <p:nvPr/>
        </p:nvGrpSpPr>
        <p:grpSpPr>
          <a:xfrm rot="5400000">
            <a:off x="4223013" y="2659695"/>
            <a:ext cx="74251" cy="1041447"/>
            <a:chOff x="1746082" y="2419303"/>
            <a:chExt cx="74251" cy="1041447"/>
          </a:xfrm>
        </p:grpSpPr>
        <p:sp>
          <p:nvSpPr>
            <p:cNvPr id="69" name="フリーフォーム 68"/>
            <p:cNvSpPr/>
            <p:nvPr/>
          </p:nvSpPr>
          <p:spPr>
            <a:xfrm>
              <a:off x="1746082" y="2456290"/>
              <a:ext cx="74251" cy="1004460"/>
            </a:xfrm>
            <a:custGeom>
              <a:avLst/>
              <a:gdLst>
                <a:gd name="connsiteX0" fmla="*/ 169501 w 392210"/>
                <a:gd name="connsiteY0" fmla="*/ 0 h 2645833"/>
                <a:gd name="connsiteX1" fmla="*/ 360001 w 392210"/>
                <a:gd name="connsiteY1" fmla="*/ 296333 h 2645833"/>
                <a:gd name="connsiteX2" fmla="*/ 84835 w 392210"/>
                <a:gd name="connsiteY2" fmla="*/ 740833 h 2645833"/>
                <a:gd name="connsiteX3" fmla="*/ 391751 w 392210"/>
                <a:gd name="connsiteY3" fmla="*/ 1185333 h 2645833"/>
                <a:gd name="connsiteX4" fmla="*/ 168 w 392210"/>
                <a:gd name="connsiteY4" fmla="*/ 1471083 h 2645833"/>
                <a:gd name="connsiteX5" fmla="*/ 338835 w 392210"/>
                <a:gd name="connsiteY5" fmla="*/ 1883833 h 2645833"/>
                <a:gd name="connsiteX6" fmla="*/ 42501 w 392210"/>
                <a:gd name="connsiteY6" fmla="*/ 2275416 h 2645833"/>
                <a:gd name="connsiteX7" fmla="*/ 275335 w 392210"/>
                <a:gd name="connsiteY7" fmla="*/ 2645833 h 26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210" h="2645833">
                  <a:moveTo>
                    <a:pt x="169501" y="0"/>
                  </a:moveTo>
                  <a:cubicBezTo>
                    <a:pt x="271806" y="86430"/>
                    <a:pt x="374112" y="172861"/>
                    <a:pt x="360001" y="296333"/>
                  </a:cubicBezTo>
                  <a:cubicBezTo>
                    <a:pt x="345890" y="419805"/>
                    <a:pt x="79543" y="592667"/>
                    <a:pt x="84835" y="740833"/>
                  </a:cubicBezTo>
                  <a:cubicBezTo>
                    <a:pt x="90127" y="888999"/>
                    <a:pt x="405862" y="1063625"/>
                    <a:pt x="391751" y="1185333"/>
                  </a:cubicBezTo>
                  <a:cubicBezTo>
                    <a:pt x="377640" y="1307041"/>
                    <a:pt x="8987" y="1354666"/>
                    <a:pt x="168" y="1471083"/>
                  </a:cubicBezTo>
                  <a:cubicBezTo>
                    <a:pt x="-8651" y="1587500"/>
                    <a:pt x="331780" y="1749778"/>
                    <a:pt x="338835" y="1883833"/>
                  </a:cubicBezTo>
                  <a:cubicBezTo>
                    <a:pt x="345891" y="2017889"/>
                    <a:pt x="53084" y="2148416"/>
                    <a:pt x="42501" y="2275416"/>
                  </a:cubicBezTo>
                  <a:cubicBezTo>
                    <a:pt x="31918" y="2402416"/>
                    <a:pt x="275335" y="2645833"/>
                    <a:pt x="275335" y="2645833"/>
                  </a:cubicBezTo>
                </a:path>
              </a:pathLst>
            </a:cu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フリーフォーム 70"/>
            <p:cNvSpPr/>
            <p:nvPr/>
          </p:nvSpPr>
          <p:spPr>
            <a:xfrm flipH="1">
              <a:off x="1746082" y="2419303"/>
              <a:ext cx="74251" cy="1004460"/>
            </a:xfrm>
            <a:custGeom>
              <a:avLst/>
              <a:gdLst>
                <a:gd name="connsiteX0" fmla="*/ 169501 w 392210"/>
                <a:gd name="connsiteY0" fmla="*/ 0 h 2645833"/>
                <a:gd name="connsiteX1" fmla="*/ 360001 w 392210"/>
                <a:gd name="connsiteY1" fmla="*/ 296333 h 2645833"/>
                <a:gd name="connsiteX2" fmla="*/ 84835 w 392210"/>
                <a:gd name="connsiteY2" fmla="*/ 740833 h 2645833"/>
                <a:gd name="connsiteX3" fmla="*/ 391751 w 392210"/>
                <a:gd name="connsiteY3" fmla="*/ 1185333 h 2645833"/>
                <a:gd name="connsiteX4" fmla="*/ 168 w 392210"/>
                <a:gd name="connsiteY4" fmla="*/ 1471083 h 2645833"/>
                <a:gd name="connsiteX5" fmla="*/ 338835 w 392210"/>
                <a:gd name="connsiteY5" fmla="*/ 1883833 h 2645833"/>
                <a:gd name="connsiteX6" fmla="*/ 42501 w 392210"/>
                <a:gd name="connsiteY6" fmla="*/ 2275416 h 2645833"/>
                <a:gd name="connsiteX7" fmla="*/ 275335 w 392210"/>
                <a:gd name="connsiteY7" fmla="*/ 2645833 h 26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210" h="2645833">
                  <a:moveTo>
                    <a:pt x="169501" y="0"/>
                  </a:moveTo>
                  <a:cubicBezTo>
                    <a:pt x="271806" y="86430"/>
                    <a:pt x="374112" y="172861"/>
                    <a:pt x="360001" y="296333"/>
                  </a:cubicBezTo>
                  <a:cubicBezTo>
                    <a:pt x="345890" y="419805"/>
                    <a:pt x="79543" y="592667"/>
                    <a:pt x="84835" y="740833"/>
                  </a:cubicBezTo>
                  <a:cubicBezTo>
                    <a:pt x="90127" y="888999"/>
                    <a:pt x="405862" y="1063625"/>
                    <a:pt x="391751" y="1185333"/>
                  </a:cubicBezTo>
                  <a:cubicBezTo>
                    <a:pt x="377640" y="1307041"/>
                    <a:pt x="8987" y="1354666"/>
                    <a:pt x="168" y="1471083"/>
                  </a:cubicBezTo>
                  <a:cubicBezTo>
                    <a:pt x="-8651" y="1587500"/>
                    <a:pt x="331780" y="1749778"/>
                    <a:pt x="338835" y="1883833"/>
                  </a:cubicBezTo>
                  <a:cubicBezTo>
                    <a:pt x="345891" y="2017889"/>
                    <a:pt x="53084" y="2148416"/>
                    <a:pt x="42501" y="2275416"/>
                  </a:cubicBezTo>
                  <a:cubicBezTo>
                    <a:pt x="31918" y="2402416"/>
                    <a:pt x="275335" y="2645833"/>
                    <a:pt x="275335" y="2645833"/>
                  </a:cubicBezTo>
                </a:path>
              </a:pathLst>
            </a:cu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図形グループ 71"/>
          <p:cNvGrpSpPr/>
          <p:nvPr/>
        </p:nvGrpSpPr>
        <p:grpSpPr>
          <a:xfrm rot="5400000">
            <a:off x="5414949" y="4274982"/>
            <a:ext cx="74251" cy="1041447"/>
            <a:chOff x="1746082" y="2419303"/>
            <a:chExt cx="74251" cy="1041447"/>
          </a:xfrm>
        </p:grpSpPr>
        <p:sp>
          <p:nvSpPr>
            <p:cNvPr id="73" name="フリーフォーム 72"/>
            <p:cNvSpPr/>
            <p:nvPr/>
          </p:nvSpPr>
          <p:spPr>
            <a:xfrm>
              <a:off x="1746082" y="2456290"/>
              <a:ext cx="74251" cy="1004460"/>
            </a:xfrm>
            <a:custGeom>
              <a:avLst/>
              <a:gdLst>
                <a:gd name="connsiteX0" fmla="*/ 169501 w 392210"/>
                <a:gd name="connsiteY0" fmla="*/ 0 h 2645833"/>
                <a:gd name="connsiteX1" fmla="*/ 360001 w 392210"/>
                <a:gd name="connsiteY1" fmla="*/ 296333 h 2645833"/>
                <a:gd name="connsiteX2" fmla="*/ 84835 w 392210"/>
                <a:gd name="connsiteY2" fmla="*/ 740833 h 2645833"/>
                <a:gd name="connsiteX3" fmla="*/ 391751 w 392210"/>
                <a:gd name="connsiteY3" fmla="*/ 1185333 h 2645833"/>
                <a:gd name="connsiteX4" fmla="*/ 168 w 392210"/>
                <a:gd name="connsiteY4" fmla="*/ 1471083 h 2645833"/>
                <a:gd name="connsiteX5" fmla="*/ 338835 w 392210"/>
                <a:gd name="connsiteY5" fmla="*/ 1883833 h 2645833"/>
                <a:gd name="connsiteX6" fmla="*/ 42501 w 392210"/>
                <a:gd name="connsiteY6" fmla="*/ 2275416 h 2645833"/>
                <a:gd name="connsiteX7" fmla="*/ 275335 w 392210"/>
                <a:gd name="connsiteY7" fmla="*/ 2645833 h 26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210" h="2645833">
                  <a:moveTo>
                    <a:pt x="169501" y="0"/>
                  </a:moveTo>
                  <a:cubicBezTo>
                    <a:pt x="271806" y="86430"/>
                    <a:pt x="374112" y="172861"/>
                    <a:pt x="360001" y="296333"/>
                  </a:cubicBezTo>
                  <a:cubicBezTo>
                    <a:pt x="345890" y="419805"/>
                    <a:pt x="79543" y="592667"/>
                    <a:pt x="84835" y="740833"/>
                  </a:cubicBezTo>
                  <a:cubicBezTo>
                    <a:pt x="90127" y="888999"/>
                    <a:pt x="405862" y="1063625"/>
                    <a:pt x="391751" y="1185333"/>
                  </a:cubicBezTo>
                  <a:cubicBezTo>
                    <a:pt x="377640" y="1307041"/>
                    <a:pt x="8987" y="1354666"/>
                    <a:pt x="168" y="1471083"/>
                  </a:cubicBezTo>
                  <a:cubicBezTo>
                    <a:pt x="-8651" y="1587500"/>
                    <a:pt x="331780" y="1749778"/>
                    <a:pt x="338835" y="1883833"/>
                  </a:cubicBezTo>
                  <a:cubicBezTo>
                    <a:pt x="345891" y="2017889"/>
                    <a:pt x="53084" y="2148416"/>
                    <a:pt x="42501" y="2275416"/>
                  </a:cubicBezTo>
                  <a:cubicBezTo>
                    <a:pt x="31918" y="2402416"/>
                    <a:pt x="275335" y="2645833"/>
                    <a:pt x="275335" y="2645833"/>
                  </a:cubicBezTo>
                </a:path>
              </a:pathLst>
            </a:cu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フリーフォーム 73"/>
            <p:cNvSpPr/>
            <p:nvPr/>
          </p:nvSpPr>
          <p:spPr>
            <a:xfrm flipH="1">
              <a:off x="1746082" y="2419303"/>
              <a:ext cx="74251" cy="1004460"/>
            </a:xfrm>
            <a:custGeom>
              <a:avLst/>
              <a:gdLst>
                <a:gd name="connsiteX0" fmla="*/ 169501 w 392210"/>
                <a:gd name="connsiteY0" fmla="*/ 0 h 2645833"/>
                <a:gd name="connsiteX1" fmla="*/ 360001 w 392210"/>
                <a:gd name="connsiteY1" fmla="*/ 296333 h 2645833"/>
                <a:gd name="connsiteX2" fmla="*/ 84835 w 392210"/>
                <a:gd name="connsiteY2" fmla="*/ 740833 h 2645833"/>
                <a:gd name="connsiteX3" fmla="*/ 391751 w 392210"/>
                <a:gd name="connsiteY3" fmla="*/ 1185333 h 2645833"/>
                <a:gd name="connsiteX4" fmla="*/ 168 w 392210"/>
                <a:gd name="connsiteY4" fmla="*/ 1471083 h 2645833"/>
                <a:gd name="connsiteX5" fmla="*/ 338835 w 392210"/>
                <a:gd name="connsiteY5" fmla="*/ 1883833 h 2645833"/>
                <a:gd name="connsiteX6" fmla="*/ 42501 w 392210"/>
                <a:gd name="connsiteY6" fmla="*/ 2275416 h 2645833"/>
                <a:gd name="connsiteX7" fmla="*/ 275335 w 392210"/>
                <a:gd name="connsiteY7" fmla="*/ 2645833 h 264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210" h="2645833">
                  <a:moveTo>
                    <a:pt x="169501" y="0"/>
                  </a:moveTo>
                  <a:cubicBezTo>
                    <a:pt x="271806" y="86430"/>
                    <a:pt x="374112" y="172861"/>
                    <a:pt x="360001" y="296333"/>
                  </a:cubicBezTo>
                  <a:cubicBezTo>
                    <a:pt x="345890" y="419805"/>
                    <a:pt x="79543" y="592667"/>
                    <a:pt x="84835" y="740833"/>
                  </a:cubicBezTo>
                  <a:cubicBezTo>
                    <a:pt x="90127" y="888999"/>
                    <a:pt x="405862" y="1063625"/>
                    <a:pt x="391751" y="1185333"/>
                  </a:cubicBezTo>
                  <a:cubicBezTo>
                    <a:pt x="377640" y="1307041"/>
                    <a:pt x="8987" y="1354666"/>
                    <a:pt x="168" y="1471083"/>
                  </a:cubicBezTo>
                  <a:cubicBezTo>
                    <a:pt x="-8651" y="1587500"/>
                    <a:pt x="331780" y="1749778"/>
                    <a:pt x="338835" y="1883833"/>
                  </a:cubicBezTo>
                  <a:cubicBezTo>
                    <a:pt x="345891" y="2017889"/>
                    <a:pt x="53084" y="2148416"/>
                    <a:pt x="42501" y="2275416"/>
                  </a:cubicBezTo>
                  <a:cubicBezTo>
                    <a:pt x="31918" y="2402416"/>
                    <a:pt x="275335" y="2645833"/>
                    <a:pt x="275335" y="2645833"/>
                  </a:cubicBezTo>
                </a:path>
              </a:pathLst>
            </a:cu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テキスト ボックス 47"/>
          <p:cNvSpPr txBox="1"/>
          <p:nvPr/>
        </p:nvSpPr>
        <p:spPr>
          <a:xfrm>
            <a:off x="3350467" y="4947148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Cryogenic Hall sensor</a:t>
            </a:r>
            <a:endParaRPr lang="en-US" sz="1400" dirty="0"/>
          </a:p>
        </p:txBody>
      </p:sp>
      <p:cxnSp>
        <p:nvCxnSpPr>
          <p:cNvPr id="75" name="直線矢印コネクタ 74"/>
          <p:cNvCxnSpPr>
            <a:stCxn id="48" idx="3"/>
          </p:cNvCxnSpPr>
          <p:nvPr/>
        </p:nvCxnSpPr>
        <p:spPr>
          <a:xfrm flipV="1">
            <a:off x="5099664" y="4895848"/>
            <a:ext cx="792258" cy="205189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3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gripperme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50334" y="118424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Cryogenic stepping motor</a:t>
            </a:r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079067" y="999583"/>
            <a:ext cx="22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Arm to grab the rotor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9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Tomotake Matsumura\Desktop\LiteBIRD\Presentation\LiteBIRD\20140820_LiteBIRDのための偏光変調器\Figures\GripperMech_Assem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19812" r="20926" b="18890"/>
          <a:stretch/>
        </p:blipFill>
        <p:spPr bwMode="auto">
          <a:xfrm>
            <a:off x="3707904" y="419213"/>
            <a:ext cx="5289741" cy="3319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テキスト ボックス 2064"/>
          <p:cNvSpPr txBox="1"/>
          <p:nvPr/>
        </p:nvSpPr>
        <p:spPr>
          <a:xfrm>
            <a:off x="4273385" y="60883"/>
            <a:ext cx="234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ステッピングモータ（</a:t>
            </a:r>
            <a:r>
              <a:rPr kumimoji="1" lang="en-US" altLang="ja-JP" sz="1400" dirty="0" err="1" smtClean="0"/>
              <a:t>phytron</a:t>
            </a:r>
            <a:r>
              <a:rPr kumimoji="1" lang="ja-JP" altLang="en-US" sz="1400" dirty="0" smtClean="0"/>
              <a:t>）</a:t>
            </a:r>
            <a:endParaRPr kumimoji="1" lang="ja-JP" altLang="en-US" sz="1400" dirty="0"/>
          </a:p>
        </p:txBody>
      </p:sp>
      <p:cxnSp>
        <p:nvCxnSpPr>
          <p:cNvPr id="55" name="直線矢印コネクタ 54"/>
          <p:cNvCxnSpPr/>
          <p:nvPr/>
        </p:nvCxnSpPr>
        <p:spPr>
          <a:xfrm flipH="1">
            <a:off x="5623078" y="332656"/>
            <a:ext cx="223000" cy="46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 flipV="1">
            <a:off x="4716016" y="2660753"/>
            <a:ext cx="576065" cy="211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3637586" y="2663186"/>
            <a:ext cx="19575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アルミ治具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アルミシャフト</a:t>
            </a:r>
            <a:endParaRPr lang="en-US" altLang="ja-JP" sz="1400" dirty="0" smtClean="0"/>
          </a:p>
          <a:p>
            <a:r>
              <a:rPr lang="ja-JP" altLang="en-US" sz="1400" dirty="0" smtClean="0"/>
              <a:t>（１本は一部スレッド付）</a:t>
            </a:r>
            <a:endParaRPr kumimoji="1" lang="ja-JP" altLang="en-US" sz="14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118809" y="414087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ベローズ</a:t>
            </a:r>
            <a:endParaRPr lang="en-US" altLang="ja-JP" sz="1400" dirty="0" smtClean="0"/>
          </a:p>
        </p:txBody>
      </p:sp>
      <p:cxnSp>
        <p:nvCxnSpPr>
          <p:cNvPr id="62" name="直線矢印コネクタ 61"/>
          <p:cNvCxnSpPr>
            <a:stCxn id="61" idx="2"/>
          </p:cNvCxnSpPr>
          <p:nvPr/>
        </p:nvCxnSpPr>
        <p:spPr>
          <a:xfrm flipH="1">
            <a:off x="6293845" y="721864"/>
            <a:ext cx="253127" cy="86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/>
          <p:cNvSpPr txBox="1"/>
          <p:nvPr/>
        </p:nvSpPr>
        <p:spPr>
          <a:xfrm>
            <a:off x="7136202" y="3678119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アルミホルダーアーム</a:t>
            </a:r>
            <a:endParaRPr kumimoji="1" lang="ja-JP" altLang="en-US" sz="1400" dirty="0"/>
          </a:p>
        </p:txBody>
      </p:sp>
      <p:cxnSp>
        <p:nvCxnSpPr>
          <p:cNvPr id="65" name="直線矢印コネクタ 64"/>
          <p:cNvCxnSpPr/>
          <p:nvPr/>
        </p:nvCxnSpPr>
        <p:spPr>
          <a:xfrm flipH="1" flipV="1">
            <a:off x="8119991" y="3049159"/>
            <a:ext cx="196425" cy="4396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H="1">
            <a:off x="7277698" y="1412776"/>
            <a:ext cx="113410" cy="4630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円/楕円 31"/>
          <p:cNvSpPr/>
          <p:nvPr/>
        </p:nvSpPr>
        <p:spPr>
          <a:xfrm>
            <a:off x="5769613" y="2147735"/>
            <a:ext cx="457200" cy="4572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804248" y="2278648"/>
            <a:ext cx="457200" cy="4572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5175149" y="3284984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アルミ・アルミに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MoS</a:t>
            </a:r>
            <a:r>
              <a:rPr lang="en-US" altLang="ja-JP" sz="1400" dirty="0" smtClean="0"/>
              <a:t>2</a:t>
            </a:r>
            <a:r>
              <a:rPr lang="ja-JP" altLang="en-US" sz="1400" dirty="0" smtClean="0"/>
              <a:t>のコーティング</a:t>
            </a:r>
            <a:endParaRPr kumimoji="1" lang="ja-JP" altLang="en-US" sz="1400" dirty="0"/>
          </a:p>
        </p:txBody>
      </p:sp>
      <p:cxnSp>
        <p:nvCxnSpPr>
          <p:cNvPr id="82" name="直線矢印コネクタ 81"/>
          <p:cNvCxnSpPr/>
          <p:nvPr/>
        </p:nvCxnSpPr>
        <p:spPr>
          <a:xfrm flipH="1" flipV="1">
            <a:off x="6025702" y="2660753"/>
            <a:ext cx="93107" cy="608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円/楕円 84"/>
          <p:cNvSpPr/>
          <p:nvPr/>
        </p:nvSpPr>
        <p:spPr>
          <a:xfrm>
            <a:off x="6804248" y="1343035"/>
            <a:ext cx="228600" cy="30126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6" name="直線矢印コネクタ 85"/>
          <p:cNvCxnSpPr/>
          <p:nvPr/>
        </p:nvCxnSpPr>
        <p:spPr>
          <a:xfrm flipV="1">
            <a:off x="6118809" y="2735849"/>
            <a:ext cx="757447" cy="549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円/楕円 88"/>
          <p:cNvSpPr/>
          <p:nvPr/>
        </p:nvSpPr>
        <p:spPr>
          <a:xfrm>
            <a:off x="7449570" y="1443330"/>
            <a:ext cx="228600" cy="30126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/>
          <p:cNvCxnSpPr>
            <a:endCxn id="89" idx="5"/>
          </p:cNvCxnSpPr>
          <p:nvPr/>
        </p:nvCxnSpPr>
        <p:spPr>
          <a:xfrm flipH="1" flipV="1">
            <a:off x="7644692" y="1700473"/>
            <a:ext cx="573511" cy="378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 flipH="1" flipV="1">
            <a:off x="7032849" y="1593962"/>
            <a:ext cx="1185354" cy="485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/>
          <p:cNvSpPr txBox="1"/>
          <p:nvPr/>
        </p:nvSpPr>
        <p:spPr>
          <a:xfrm>
            <a:off x="7890863" y="2185119"/>
            <a:ext cx="1217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err="1" smtClean="0"/>
              <a:t>Stycast</a:t>
            </a:r>
            <a:r>
              <a:rPr lang="ja-JP" altLang="en-US" sz="1400" dirty="0" err="1" smtClean="0"/>
              <a:t>で接</a:t>
            </a:r>
            <a:r>
              <a:rPr lang="ja-JP" altLang="en-US" sz="1400" dirty="0" smtClean="0"/>
              <a:t>着</a:t>
            </a:r>
            <a:endParaRPr lang="en-US" altLang="ja-JP" sz="1400" dirty="0" smtClean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7449570" y="368660"/>
            <a:ext cx="308786" cy="68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テキスト ボックス 100"/>
          <p:cNvSpPr txBox="1"/>
          <p:nvPr/>
        </p:nvSpPr>
        <p:spPr>
          <a:xfrm>
            <a:off x="7216529" y="60883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熱アンカー用プレート</a:t>
            </a:r>
            <a:endParaRPr lang="en-US" altLang="ja-JP" sz="1400" dirty="0" smtClean="0"/>
          </a:p>
        </p:txBody>
      </p:sp>
      <p:sp>
        <p:nvSpPr>
          <p:cNvPr id="48" name="日付プレースホルダー 4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7EA0-64E1-40C7-A0AB-2723306FD9D0}" type="datetime1">
              <a:rPr kumimoji="1" lang="ja-JP" altLang="en-US" smtClean="0"/>
              <a:t>9/8/15</a:t>
            </a:fld>
            <a:endParaRPr kumimoji="1" lang="ja-JP" altLang="en-US"/>
          </a:p>
        </p:txBody>
      </p:sp>
      <p:sp>
        <p:nvSpPr>
          <p:cNvPr id="51" name="スライド番号プレースホルダー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9C71-4A06-4602-98D5-AA81EEA2EA5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07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" descr="C:\Users\Tomotake Matsumura\Desktop\LiteBIRD\Presentation\LiteBIRD\20140820_LiteBIRDのための偏光変調器\Figures\ColdPlate_Custom_Assembl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3041" r="18192" b="885"/>
          <a:stretch/>
        </p:blipFill>
        <p:spPr bwMode="auto">
          <a:xfrm>
            <a:off x="1403648" y="116632"/>
            <a:ext cx="6226972" cy="657540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>
            <a:endCxn id="29" idx="0"/>
          </p:cNvCxnSpPr>
          <p:nvPr/>
        </p:nvCxnSpPr>
        <p:spPr>
          <a:xfrm flipH="1">
            <a:off x="7182290" y="4207290"/>
            <a:ext cx="18002" cy="39920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6730884" y="389205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かみ合わせ部分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6912260" y="4606495"/>
            <a:ext cx="540060" cy="662614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8" name="テキスト ボックス 2047"/>
          <p:cNvSpPr txBox="1"/>
          <p:nvPr/>
        </p:nvSpPr>
        <p:spPr>
          <a:xfrm>
            <a:off x="6120172" y="63813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ja-JP" altLang="en-US" dirty="0" smtClean="0">
                <a:solidFill>
                  <a:schemeClr val="bg1"/>
                </a:solidFill>
              </a:rPr>
              <a:t>超伝導体</a:t>
            </a:r>
            <a:endParaRPr lang="en-US" altLang="ja-JP" dirty="0" smtClean="0">
              <a:solidFill>
                <a:schemeClr val="bg1"/>
              </a:solidFill>
            </a:endParaRPr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F98F1-F767-4EEC-8D61-86ABC60EC48B}" type="datetime1">
              <a:rPr kumimoji="1" lang="ja-JP" altLang="en-US" smtClean="0"/>
              <a:t>9/8/15</a:t>
            </a:fld>
            <a:endParaRPr kumimoji="1" lang="ja-JP" altLang="en-US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9C71-4A06-4602-98D5-AA81EEA2EA50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131840" y="13407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回転子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3995936" y="1700808"/>
            <a:ext cx="720080" cy="187220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3275856" y="5445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固定子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4139952" y="4869160"/>
            <a:ext cx="504056" cy="72008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1907704" y="2852936"/>
            <a:ext cx="161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保持機構（</a:t>
            </a:r>
            <a:r>
              <a:rPr lang="en-US" altLang="ja-JP" dirty="0" smtClean="0">
                <a:solidFill>
                  <a:schemeClr val="bg1"/>
                </a:solidFill>
              </a:rPr>
              <a:t>×</a:t>
            </a:r>
            <a:r>
              <a:rPr lang="ja-JP" altLang="en-US" dirty="0" smtClean="0">
                <a:solidFill>
                  <a:schemeClr val="bg1"/>
                </a:solidFill>
              </a:rPr>
              <a:t>３）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1547664" y="3212976"/>
            <a:ext cx="2880320" cy="1800200"/>
          </a:xfrm>
          <a:prstGeom prst="ellipse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6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9" descr="C:\Users\Tomotake Matsumura\Desktop\LiteBIRD\Presentation\LiteBIRD\20140820_LiteBIRDのための偏光変調器\Figures\ColdPlate_Custom_Assembl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3041" r="18192" b="885"/>
          <a:stretch/>
        </p:blipFill>
        <p:spPr bwMode="auto">
          <a:xfrm>
            <a:off x="73220" y="187919"/>
            <a:ext cx="3582101" cy="3782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>
            <a:stCxn id="19" idx="0"/>
          </p:cNvCxnSpPr>
          <p:nvPr/>
        </p:nvCxnSpPr>
        <p:spPr>
          <a:xfrm flipV="1">
            <a:off x="799063" y="2872459"/>
            <a:ext cx="350289" cy="2778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45065" y="31502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保持機構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dirty="0" smtClean="0">
                <a:solidFill>
                  <a:schemeClr val="bg1"/>
                </a:solidFill>
              </a:rPr>
              <a:t>(x3)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245065" y="1875818"/>
            <a:ext cx="1446615" cy="1001035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3" name="Picture 5" descr="C:\Users\Tomotake Matsumura\Desktop\LiteBIRD\Presentation\LiteBIRD\20140820_LiteBIRDのための偏光変調器\Figures\GripperMech_Assem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19812" r="20926" b="18890"/>
          <a:stretch/>
        </p:blipFill>
        <p:spPr bwMode="auto">
          <a:xfrm>
            <a:off x="3707904" y="419213"/>
            <a:ext cx="5289741" cy="3319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Tomotake Matsumura\Desktop\LiteBIRD\Presentation\LiteBIRD\20140820_LiteBIRDのための偏光変調器\Figures\GripperMech_Assem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24113" r="22224" b="26508"/>
          <a:stretch/>
        </p:blipFill>
        <p:spPr bwMode="auto">
          <a:xfrm>
            <a:off x="420585" y="4581128"/>
            <a:ext cx="4160517" cy="21523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Tomotake Matsumura\Desktop\LiteBIRD\Presentation\LiteBIRD\20140820_LiteBIRDのための偏光変調器\Figures\SMBRotor_Assem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5" t="9086" r="36129" b="10029"/>
          <a:stretch/>
        </p:blipFill>
        <p:spPr bwMode="auto">
          <a:xfrm rot="5400000">
            <a:off x="5896525" y="3889430"/>
            <a:ext cx="1455403" cy="36724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テキスト ボックス 2048"/>
          <p:cNvSpPr txBox="1"/>
          <p:nvPr/>
        </p:nvSpPr>
        <p:spPr>
          <a:xfrm>
            <a:off x="5292080" y="42210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永久磁石</a:t>
            </a:r>
            <a:endParaRPr kumimoji="1" lang="ja-JP" altLang="en-US" sz="1400" dirty="0"/>
          </a:p>
        </p:txBody>
      </p:sp>
      <p:cxnSp>
        <p:nvCxnSpPr>
          <p:cNvPr id="2058" name="直線矢印コネクタ 2057"/>
          <p:cNvCxnSpPr/>
          <p:nvPr/>
        </p:nvCxnSpPr>
        <p:spPr>
          <a:xfrm flipH="1">
            <a:off x="5652120" y="4581128"/>
            <a:ext cx="19395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6804248" y="4280362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サファイア（半波長板）</a:t>
            </a:r>
            <a:endParaRPr kumimoji="1" lang="ja-JP" altLang="en-US" sz="1400" dirty="0"/>
          </a:p>
        </p:txBody>
      </p:sp>
      <p:cxnSp>
        <p:nvCxnSpPr>
          <p:cNvPr id="46" name="直線矢印コネクタ 45"/>
          <p:cNvCxnSpPr/>
          <p:nvPr/>
        </p:nvCxnSpPr>
        <p:spPr>
          <a:xfrm flipH="1">
            <a:off x="7164288" y="4581128"/>
            <a:ext cx="226820" cy="867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5623078" y="5974503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アルミホルダー</a:t>
            </a:r>
            <a:endParaRPr kumimoji="1" lang="ja-JP" altLang="en-US" sz="1400" dirty="0"/>
          </a:p>
        </p:txBody>
      </p:sp>
      <p:cxnSp>
        <p:nvCxnSpPr>
          <p:cNvPr id="50" name="直線矢印コネクタ 49"/>
          <p:cNvCxnSpPr/>
          <p:nvPr/>
        </p:nvCxnSpPr>
        <p:spPr>
          <a:xfrm flipH="1" flipV="1">
            <a:off x="5292081" y="5805264"/>
            <a:ext cx="360039" cy="3286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テキスト ボックス 2064"/>
          <p:cNvSpPr txBox="1"/>
          <p:nvPr/>
        </p:nvSpPr>
        <p:spPr>
          <a:xfrm>
            <a:off x="4273385" y="60883"/>
            <a:ext cx="234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ステッピングモータ（</a:t>
            </a:r>
            <a:r>
              <a:rPr kumimoji="1" lang="en-US" altLang="ja-JP" sz="1400" dirty="0" err="1" smtClean="0"/>
              <a:t>phytron</a:t>
            </a:r>
            <a:r>
              <a:rPr kumimoji="1" lang="ja-JP" altLang="en-US" sz="1400" dirty="0" smtClean="0"/>
              <a:t>）</a:t>
            </a:r>
            <a:endParaRPr kumimoji="1" lang="ja-JP" altLang="en-US" sz="1400" dirty="0"/>
          </a:p>
        </p:txBody>
      </p:sp>
      <p:cxnSp>
        <p:nvCxnSpPr>
          <p:cNvPr id="55" name="直線矢印コネクタ 54"/>
          <p:cNvCxnSpPr/>
          <p:nvPr/>
        </p:nvCxnSpPr>
        <p:spPr>
          <a:xfrm flipH="1">
            <a:off x="5623078" y="332656"/>
            <a:ext cx="223000" cy="46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 flipV="1">
            <a:off x="4716016" y="2660753"/>
            <a:ext cx="576065" cy="211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3637586" y="2663186"/>
            <a:ext cx="19575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アルミ治具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アルミシャフト</a:t>
            </a:r>
            <a:endParaRPr lang="en-US" altLang="ja-JP" sz="1400" dirty="0" smtClean="0"/>
          </a:p>
          <a:p>
            <a:r>
              <a:rPr lang="ja-JP" altLang="en-US" sz="1400" dirty="0" smtClean="0"/>
              <a:t>（１本は一部スレッド付）</a:t>
            </a:r>
            <a:endParaRPr kumimoji="1" lang="ja-JP" altLang="en-US" sz="14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118809" y="414087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ベローズ</a:t>
            </a:r>
            <a:endParaRPr lang="en-US" altLang="ja-JP" sz="1400" dirty="0" smtClean="0"/>
          </a:p>
        </p:txBody>
      </p:sp>
      <p:cxnSp>
        <p:nvCxnSpPr>
          <p:cNvPr id="62" name="直線矢印コネクタ 61"/>
          <p:cNvCxnSpPr>
            <a:stCxn id="61" idx="2"/>
          </p:cNvCxnSpPr>
          <p:nvPr/>
        </p:nvCxnSpPr>
        <p:spPr>
          <a:xfrm flipH="1">
            <a:off x="6293845" y="721864"/>
            <a:ext cx="253127" cy="86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/>
          <p:cNvSpPr txBox="1"/>
          <p:nvPr/>
        </p:nvSpPr>
        <p:spPr>
          <a:xfrm>
            <a:off x="7136202" y="3678119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アルミホルダーアーム</a:t>
            </a:r>
            <a:endParaRPr kumimoji="1" lang="ja-JP" altLang="en-US" sz="1400" dirty="0"/>
          </a:p>
        </p:txBody>
      </p:sp>
      <p:cxnSp>
        <p:nvCxnSpPr>
          <p:cNvPr id="65" name="直線矢印コネクタ 64"/>
          <p:cNvCxnSpPr/>
          <p:nvPr/>
        </p:nvCxnSpPr>
        <p:spPr>
          <a:xfrm flipH="1" flipV="1">
            <a:off x="8119991" y="3049159"/>
            <a:ext cx="196425" cy="4396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3148422" y="4126473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ベアリング</a:t>
            </a:r>
            <a:endParaRPr lang="en-US" altLang="ja-JP" sz="1400" dirty="0" smtClean="0"/>
          </a:p>
        </p:txBody>
      </p:sp>
      <p:cxnSp>
        <p:nvCxnSpPr>
          <p:cNvPr id="68" name="直線矢印コネクタ 67"/>
          <p:cNvCxnSpPr/>
          <p:nvPr/>
        </p:nvCxnSpPr>
        <p:spPr>
          <a:xfrm flipH="1">
            <a:off x="7277698" y="1412776"/>
            <a:ext cx="113410" cy="4630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" name="直線コネクタ 2076"/>
          <p:cNvCxnSpPr>
            <a:stCxn id="67" idx="2"/>
          </p:cNvCxnSpPr>
          <p:nvPr/>
        </p:nvCxnSpPr>
        <p:spPr>
          <a:xfrm flipH="1">
            <a:off x="3275857" y="4434250"/>
            <a:ext cx="360039" cy="101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円/楕円 31"/>
          <p:cNvSpPr/>
          <p:nvPr/>
        </p:nvSpPr>
        <p:spPr>
          <a:xfrm>
            <a:off x="5769613" y="2147735"/>
            <a:ext cx="457200" cy="4572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804248" y="2278648"/>
            <a:ext cx="457200" cy="4572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5175149" y="3284984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アルミ・アルミに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MoS</a:t>
            </a:r>
            <a:r>
              <a:rPr lang="en-US" altLang="ja-JP" sz="1400" dirty="0" smtClean="0"/>
              <a:t>2</a:t>
            </a:r>
            <a:r>
              <a:rPr lang="ja-JP" altLang="en-US" sz="1400" dirty="0" smtClean="0"/>
              <a:t>のコーティング</a:t>
            </a:r>
            <a:endParaRPr kumimoji="1" lang="ja-JP" altLang="en-US" sz="1400" dirty="0"/>
          </a:p>
        </p:txBody>
      </p:sp>
      <p:cxnSp>
        <p:nvCxnSpPr>
          <p:cNvPr id="82" name="直線矢印コネクタ 81"/>
          <p:cNvCxnSpPr/>
          <p:nvPr/>
        </p:nvCxnSpPr>
        <p:spPr>
          <a:xfrm flipH="1" flipV="1">
            <a:off x="6025702" y="2660753"/>
            <a:ext cx="93107" cy="608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円/楕円 84"/>
          <p:cNvSpPr/>
          <p:nvPr/>
        </p:nvSpPr>
        <p:spPr>
          <a:xfrm>
            <a:off x="6804248" y="1343035"/>
            <a:ext cx="228600" cy="30126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6" name="直線矢印コネクタ 85"/>
          <p:cNvCxnSpPr/>
          <p:nvPr/>
        </p:nvCxnSpPr>
        <p:spPr>
          <a:xfrm flipV="1">
            <a:off x="6118809" y="2735849"/>
            <a:ext cx="757447" cy="549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円/楕円 88"/>
          <p:cNvSpPr/>
          <p:nvPr/>
        </p:nvSpPr>
        <p:spPr>
          <a:xfrm>
            <a:off x="7449570" y="1443330"/>
            <a:ext cx="228600" cy="30126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/>
          <p:cNvCxnSpPr>
            <a:endCxn id="89" idx="5"/>
          </p:cNvCxnSpPr>
          <p:nvPr/>
        </p:nvCxnSpPr>
        <p:spPr>
          <a:xfrm flipH="1" flipV="1">
            <a:off x="7644692" y="1700473"/>
            <a:ext cx="573511" cy="378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 flipH="1" flipV="1">
            <a:off x="7032849" y="1593962"/>
            <a:ext cx="1185354" cy="485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/>
          <p:cNvSpPr txBox="1"/>
          <p:nvPr/>
        </p:nvSpPr>
        <p:spPr>
          <a:xfrm>
            <a:off x="7890863" y="2185119"/>
            <a:ext cx="1217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err="1" smtClean="0"/>
              <a:t>Stycast</a:t>
            </a:r>
            <a:r>
              <a:rPr lang="ja-JP" altLang="en-US" sz="1400" dirty="0" err="1" smtClean="0"/>
              <a:t>で接</a:t>
            </a:r>
            <a:r>
              <a:rPr lang="ja-JP" altLang="en-US" sz="1400" dirty="0" smtClean="0"/>
              <a:t>着</a:t>
            </a:r>
            <a:endParaRPr lang="en-US" altLang="ja-JP" sz="1400" dirty="0" smtClean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7449570" y="368660"/>
            <a:ext cx="308786" cy="68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テキスト ボックス 100"/>
          <p:cNvSpPr txBox="1"/>
          <p:nvPr/>
        </p:nvSpPr>
        <p:spPr>
          <a:xfrm>
            <a:off x="7216529" y="60883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熱アンカー用プレート</a:t>
            </a:r>
            <a:endParaRPr lang="en-US" altLang="ja-JP" sz="1400" dirty="0" smtClean="0"/>
          </a:p>
        </p:txBody>
      </p:sp>
      <p:sp>
        <p:nvSpPr>
          <p:cNvPr id="48" name="日付プレースホルダー 4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7EA0-64E1-40C7-A0AB-2723306FD9D0}" type="datetime1">
              <a:rPr kumimoji="1" lang="ja-JP" altLang="en-US" smtClean="0"/>
              <a:t>9/8/15</a:t>
            </a:fld>
            <a:endParaRPr kumimoji="1" lang="ja-JP" altLang="en-US"/>
          </a:p>
        </p:txBody>
      </p:sp>
      <p:sp>
        <p:nvSpPr>
          <p:cNvPr id="51" name="スライド番号プレースホルダー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9C71-4A06-4602-98D5-AA81EEA2EA50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179512" y="3958155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Launch</a:t>
            </a:r>
            <a:r>
              <a:rPr kumimoji="1" lang="ja-JP" altLang="en-US" sz="1400" dirty="0" smtClean="0"/>
              <a:t> </a:t>
            </a:r>
            <a:r>
              <a:rPr kumimoji="1" lang="en-US" altLang="ja-JP" sz="1400" dirty="0" smtClean="0"/>
              <a:t>lock</a:t>
            </a:r>
            <a:r>
              <a:rPr kumimoji="1" lang="ja-JP" altLang="en-US" sz="1400" dirty="0" smtClean="0"/>
              <a:t>機能は含まず。</a:t>
            </a:r>
            <a:endParaRPr kumimoji="1" lang="ja-JP" altLang="en-US" sz="14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1691680" y="2185119"/>
            <a:ext cx="1080120" cy="32212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104077" y="203840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solidFill>
                  <a:schemeClr val="bg1"/>
                </a:solidFill>
              </a:rPr>
              <a:t>φ120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1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omotake Matsumura\Desktop\LiteBIRD\Presentation\LiteBIRD\20140820_LiteBIRDのための偏光変調器\Figures\ColdPlate_Custom_Assembly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46035" r="41857" b="19381"/>
          <a:stretch/>
        </p:blipFill>
        <p:spPr bwMode="auto">
          <a:xfrm>
            <a:off x="3702135" y="3645024"/>
            <a:ext cx="5268313" cy="27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C:\Users\Tomotake Matsumura\Desktop\LiteBIRD\Presentation\LiteBIRD\20140820_LiteBIRDのための偏光変調器\Figures\ColdPlate_Custom_Assembl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3041" r="18192" b="885"/>
          <a:stretch/>
        </p:blipFill>
        <p:spPr bwMode="auto">
          <a:xfrm>
            <a:off x="73220" y="187919"/>
            <a:ext cx="3582101" cy="3782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>
            <a:endCxn id="29" idx="0"/>
          </p:cNvCxnSpPr>
          <p:nvPr/>
        </p:nvCxnSpPr>
        <p:spPr>
          <a:xfrm flipH="1">
            <a:off x="7182290" y="4207290"/>
            <a:ext cx="18002" cy="39920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6730884" y="389205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かみ合わせ部分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6912260" y="4606495"/>
            <a:ext cx="540060" cy="662614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8" name="テキスト ボックス 2047"/>
          <p:cNvSpPr txBox="1"/>
          <p:nvPr/>
        </p:nvSpPr>
        <p:spPr>
          <a:xfrm>
            <a:off x="6120172" y="63813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ja-JP" altLang="en-US" dirty="0" smtClean="0">
                <a:solidFill>
                  <a:schemeClr val="bg1"/>
                </a:solidFill>
              </a:rPr>
              <a:t>超伝導体</a:t>
            </a:r>
            <a:endParaRPr lang="en-US" altLang="ja-JP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C:\Users\Tomotake Matsumura\Desktop\LiteBIRD\Presentation\LiteBIRD\20140820_LiteBIRDのための偏光変調器\Figures\ColdPlate_Custom_Assembly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1" t="19272" r="12526" b="24526"/>
          <a:stretch/>
        </p:blipFill>
        <p:spPr bwMode="auto">
          <a:xfrm>
            <a:off x="3850087" y="181982"/>
            <a:ext cx="5196582" cy="27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日付プレースホルダー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F98F1-F767-4EEC-8D61-86ABC60EC48B}" type="datetime1">
              <a:rPr kumimoji="1" lang="ja-JP" altLang="en-US" smtClean="0"/>
              <a:t>9/8/15</a:t>
            </a:fld>
            <a:endParaRPr kumimoji="1" lang="ja-JP" altLang="en-US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9C71-4A06-4602-98D5-AA81EEA2EA50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7504" y="4365104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材料は全てアルミを予定しているが、渦電流による発熱が懸念されるので、できれば熱伝導性の高い非金属材料を使いたい。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3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PSD_Hall_natvi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696383"/>
            <a:ext cx="7315200" cy="5486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762501" y="1333500"/>
            <a:ext cx="27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The magnet rotor is levitating.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The grippers are holding the rotor.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7870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421</Words>
  <Application>Microsoft Macintosh PowerPoint</Application>
  <PresentationFormat>画面に合わせる (4:3)</PresentationFormat>
  <Paragraphs>150</Paragraphs>
  <Slides>19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これまでの実験履歴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KEK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Matsumura, Tomotake</dc:creator>
  <cp:lastModifiedBy>Matsumura, Tomotake</cp:lastModifiedBy>
  <cp:revision>31</cp:revision>
  <dcterms:created xsi:type="dcterms:W3CDTF">2015-09-06T14:34:04Z</dcterms:created>
  <dcterms:modified xsi:type="dcterms:W3CDTF">2015-09-08T19:48:12Z</dcterms:modified>
</cp:coreProperties>
</file>